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56" r:id="rId2"/>
    <p:sldId id="603" r:id="rId3"/>
    <p:sldId id="261" r:id="rId4"/>
    <p:sldId id="271" r:id="rId5"/>
    <p:sldId id="628" r:id="rId6"/>
    <p:sldId id="608" r:id="rId7"/>
    <p:sldId id="629" r:id="rId8"/>
    <p:sldId id="612" r:id="rId9"/>
    <p:sldId id="614" r:id="rId10"/>
    <p:sldId id="618" r:id="rId11"/>
    <p:sldId id="619" r:id="rId12"/>
    <p:sldId id="627" r:id="rId13"/>
    <p:sldId id="622" r:id="rId14"/>
    <p:sldId id="623" r:id="rId15"/>
    <p:sldId id="624" r:id="rId16"/>
    <p:sldId id="625" r:id="rId17"/>
    <p:sldId id="626" r:id="rId18"/>
    <p:sldId id="259" r:id="rId19"/>
    <p:sldId id="258" r:id="rId2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FF"/>
    <a:srgbClr val="0909FF"/>
    <a:srgbClr val="0000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0" autoAdjust="0"/>
    <p:restoredTop sz="94660"/>
  </p:normalViewPr>
  <p:slideViewPr>
    <p:cSldViewPr snapToGrid="0">
      <p:cViewPr varScale="1">
        <p:scale>
          <a:sx n="72" d="100"/>
          <a:sy n="72" d="100"/>
        </p:scale>
        <p:origin x="744"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0" i="0" u="none" strike="noStrike" baseline="0">
                <a:solidFill>
                  <a:sysClr val="windowText" lastClr="000000"/>
                </a:solidFill>
                <a:effectLst/>
                <a:latin typeface="Arial" panose="020B0604020202020204" pitchFamily="34" charset="0"/>
                <a:cs typeface="Arial" panose="020B0604020202020204" pitchFamily="34" charset="0"/>
              </a:rPr>
              <a:t>Inadecuada gestión en la recolección de residuos</a:t>
            </a:r>
            <a:endParaRPr lang="es-PE" b="0">
              <a:solidFill>
                <a:sysClr val="windowText" lastClr="0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pareto!$B$25</c:f>
              <c:strCache>
                <c:ptCount val="1"/>
                <c:pt idx="0">
                  <c:v>Prioridad</c:v>
                </c:pt>
              </c:strCache>
            </c:strRef>
          </c:tx>
          <c:spPr>
            <a:solidFill>
              <a:schemeClr val="accent1">
                <a:shade val="65000"/>
              </a:schemeClr>
            </a:solidFill>
            <a:ln>
              <a:noFill/>
            </a:ln>
            <a:effectLst/>
          </c:spPr>
          <c:invertIfNegative val="0"/>
          <c:cat>
            <c:strRef>
              <c:f>pareto!$A$26:$A$34</c:f>
              <c:strCache>
                <c:ptCount val="9"/>
                <c:pt idx="0">
                  <c:v>Inadecuada frecuencia de recolección</c:v>
                </c:pt>
                <c:pt idx="1">
                  <c:v>Deficiente plan de recolección</c:v>
                </c:pt>
                <c:pt idx="2">
                  <c:v>Escasa cobertura de recolección</c:v>
                </c:pt>
                <c:pt idx="3">
                  <c:v>Ciudadanos insatisfechos</c:v>
                </c:pt>
                <c:pt idx="4">
                  <c:v>Equipamiento viejo o en mal estado</c:v>
                </c:pt>
                <c:pt idx="5">
                  <c:v>Alta morosidad de impuestos</c:v>
                </c:pt>
                <c:pt idx="6">
                  <c:v>Escasos vehículos de recolección</c:v>
                </c:pt>
                <c:pt idx="7">
                  <c:v>Personal poco comprometido</c:v>
                </c:pt>
                <c:pt idx="8">
                  <c:v>Escasa supervisión</c:v>
                </c:pt>
              </c:strCache>
            </c:strRef>
          </c:cat>
          <c:val>
            <c:numRef>
              <c:f>pareto!$B$26:$B$34</c:f>
              <c:numCache>
                <c:formatCode>General</c:formatCode>
                <c:ptCount val="9"/>
                <c:pt idx="0">
                  <c:v>8</c:v>
                </c:pt>
                <c:pt idx="1">
                  <c:v>7</c:v>
                </c:pt>
                <c:pt idx="2">
                  <c:v>6</c:v>
                </c:pt>
                <c:pt idx="3">
                  <c:v>5</c:v>
                </c:pt>
                <c:pt idx="4">
                  <c:v>5</c:v>
                </c:pt>
                <c:pt idx="5">
                  <c:v>4</c:v>
                </c:pt>
                <c:pt idx="6">
                  <c:v>3</c:v>
                </c:pt>
                <c:pt idx="7">
                  <c:v>3</c:v>
                </c:pt>
                <c:pt idx="8">
                  <c:v>2</c:v>
                </c:pt>
              </c:numCache>
            </c:numRef>
          </c:val>
          <c:extLst>
            <c:ext xmlns:c16="http://schemas.microsoft.com/office/drawing/2014/chart" uri="{C3380CC4-5D6E-409C-BE32-E72D297353CC}">
              <c16:uniqueId val="{00000000-A02B-4121-A58B-FA97EDAE2EBE}"/>
            </c:ext>
          </c:extLst>
        </c:ser>
        <c:dLbls>
          <c:showLegendKey val="0"/>
          <c:showVal val="0"/>
          <c:showCatName val="0"/>
          <c:showSerName val="0"/>
          <c:showPercent val="0"/>
          <c:showBubbleSize val="0"/>
        </c:dLbls>
        <c:gapWidth val="219"/>
        <c:axId val="1162831279"/>
        <c:axId val="1162831695"/>
      </c:barChart>
      <c:lineChart>
        <c:grouping val="standard"/>
        <c:varyColors val="0"/>
        <c:ser>
          <c:idx val="1"/>
          <c:order val="1"/>
          <c:tx>
            <c:strRef>
              <c:f>pareto!$E$25</c:f>
              <c:strCache>
                <c:ptCount val="1"/>
                <c:pt idx="0">
                  <c:v>F.R.A.</c:v>
                </c:pt>
              </c:strCache>
            </c:strRef>
          </c:tx>
          <c:spPr>
            <a:ln w="28575" cap="rnd">
              <a:solidFill>
                <a:schemeClr val="accent1"/>
              </a:solidFill>
              <a:round/>
            </a:ln>
            <a:effectLst/>
          </c:spPr>
          <c:marker>
            <c:symbol val="none"/>
          </c:marker>
          <c:val>
            <c:numRef>
              <c:f>pareto!$E$26:$E$34</c:f>
              <c:numCache>
                <c:formatCode>0.00</c:formatCode>
                <c:ptCount val="9"/>
                <c:pt idx="0">
                  <c:v>18.604651162790699</c:v>
                </c:pt>
                <c:pt idx="1">
                  <c:v>34.883720930232556</c:v>
                </c:pt>
                <c:pt idx="2">
                  <c:v>48.837209302325576</c:v>
                </c:pt>
                <c:pt idx="3">
                  <c:v>60.465116279069761</c:v>
                </c:pt>
                <c:pt idx="4">
                  <c:v>72.093023255813947</c:v>
                </c:pt>
                <c:pt idx="5">
                  <c:v>81.395348837209298</c:v>
                </c:pt>
                <c:pt idx="6">
                  <c:v>88.372093023255815</c:v>
                </c:pt>
                <c:pt idx="7">
                  <c:v>95.348837209302332</c:v>
                </c:pt>
                <c:pt idx="8">
                  <c:v>100</c:v>
                </c:pt>
              </c:numCache>
            </c:numRef>
          </c:val>
          <c:smooth val="0"/>
          <c:extLst>
            <c:ext xmlns:c16="http://schemas.microsoft.com/office/drawing/2014/chart" uri="{C3380CC4-5D6E-409C-BE32-E72D297353CC}">
              <c16:uniqueId val="{00000001-A02B-4121-A58B-FA97EDAE2EBE}"/>
            </c:ext>
          </c:extLst>
        </c:ser>
        <c:ser>
          <c:idx val="2"/>
          <c:order val="2"/>
          <c:tx>
            <c:strRef>
              <c:f>pareto!$F$25</c:f>
              <c:strCache>
                <c:ptCount val="1"/>
                <c:pt idx="0">
                  <c:v>80-20</c:v>
                </c:pt>
              </c:strCache>
            </c:strRef>
          </c:tx>
          <c:spPr>
            <a:ln w="28575" cap="rnd">
              <a:solidFill>
                <a:srgbClr val="FFC000"/>
              </a:solidFill>
              <a:round/>
            </a:ln>
            <a:effectLst/>
          </c:spPr>
          <c:marker>
            <c:symbol val="none"/>
          </c:marker>
          <c:val>
            <c:numRef>
              <c:f>pareto!$F$26:$F$34</c:f>
              <c:numCache>
                <c:formatCode>General</c:formatCode>
                <c:ptCount val="9"/>
                <c:pt idx="0">
                  <c:v>80</c:v>
                </c:pt>
                <c:pt idx="1">
                  <c:v>80</c:v>
                </c:pt>
                <c:pt idx="2">
                  <c:v>80</c:v>
                </c:pt>
                <c:pt idx="3">
                  <c:v>80</c:v>
                </c:pt>
                <c:pt idx="4">
                  <c:v>80</c:v>
                </c:pt>
                <c:pt idx="5">
                  <c:v>80</c:v>
                </c:pt>
                <c:pt idx="6">
                  <c:v>80</c:v>
                </c:pt>
                <c:pt idx="7">
                  <c:v>80</c:v>
                </c:pt>
                <c:pt idx="8">
                  <c:v>80</c:v>
                </c:pt>
              </c:numCache>
            </c:numRef>
          </c:val>
          <c:smooth val="0"/>
          <c:extLst>
            <c:ext xmlns:c16="http://schemas.microsoft.com/office/drawing/2014/chart" uri="{C3380CC4-5D6E-409C-BE32-E72D297353CC}">
              <c16:uniqueId val="{00000002-A02B-4121-A58B-FA97EDAE2EBE}"/>
            </c:ext>
          </c:extLst>
        </c:ser>
        <c:dLbls>
          <c:showLegendKey val="0"/>
          <c:showVal val="0"/>
          <c:showCatName val="0"/>
          <c:showSerName val="0"/>
          <c:showPercent val="0"/>
          <c:showBubbleSize val="0"/>
        </c:dLbls>
        <c:marker val="1"/>
        <c:smooth val="0"/>
        <c:axId val="1220063263"/>
        <c:axId val="1217432335"/>
      </c:lineChart>
      <c:catAx>
        <c:axId val="1162831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162831695"/>
        <c:crosses val="autoZero"/>
        <c:auto val="1"/>
        <c:lblAlgn val="ctr"/>
        <c:lblOffset val="100"/>
        <c:noMultiLvlLbl val="0"/>
      </c:catAx>
      <c:valAx>
        <c:axId val="1162831695"/>
        <c:scaling>
          <c:orientation val="minMax"/>
          <c:max val="43"/>
          <c:min val="0"/>
        </c:scaling>
        <c:delete val="0"/>
        <c:axPos val="l"/>
        <c:title>
          <c:tx>
            <c:rich>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s-PE">
                    <a:solidFill>
                      <a:sysClr val="windowText" lastClr="000000"/>
                    </a:solidFill>
                    <a:latin typeface="Arial" panose="020B0604020202020204" pitchFamily="34" charset="0"/>
                    <a:cs typeface="Arial" panose="020B0604020202020204" pitchFamily="34" charset="0"/>
                  </a:rPr>
                  <a:t>Nivel de prioridad</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162831279"/>
        <c:crosses val="autoZero"/>
        <c:crossBetween val="between"/>
      </c:valAx>
      <c:valAx>
        <c:axId val="1217432335"/>
        <c:scaling>
          <c:orientation val="minMax"/>
          <c:max val="100"/>
        </c:scaling>
        <c:delete val="0"/>
        <c:axPos val="r"/>
        <c:title>
          <c:tx>
            <c:rich>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s-PE">
                    <a:solidFill>
                      <a:sysClr val="windowText" lastClr="000000"/>
                    </a:solidFill>
                    <a:latin typeface="Arial" panose="020B0604020202020204" pitchFamily="34" charset="0"/>
                    <a:cs typeface="Arial" panose="020B0604020202020204" pitchFamily="34" charset="0"/>
                  </a:rPr>
                  <a:t>Frecuencia</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PE"/>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20063263"/>
        <c:crosses val="max"/>
        <c:crossBetween val="between"/>
      </c:valAx>
      <c:catAx>
        <c:axId val="1220063263"/>
        <c:scaling>
          <c:orientation val="minMax"/>
        </c:scaling>
        <c:delete val="1"/>
        <c:axPos val="b"/>
        <c:majorTickMark val="out"/>
        <c:minorTickMark val="none"/>
        <c:tickLblPos val="nextTo"/>
        <c:crossAx val="1217432335"/>
        <c:crosses val="autoZero"/>
        <c:auto val="1"/>
        <c:lblAlgn val="ctr"/>
        <c:lblOffset val="100"/>
        <c:noMultiLvlLbl val="0"/>
      </c:cat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P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0.55642</cdr:x>
      <cdr:y>0.17809</cdr:y>
    </cdr:from>
    <cdr:to>
      <cdr:x>0.55842</cdr:x>
      <cdr:y>0.53435</cdr:y>
    </cdr:to>
    <cdr:cxnSp macro="">
      <cdr:nvCxnSpPr>
        <cdr:cNvPr id="3" name="Conector recto 2">
          <a:extLst xmlns:a="http://schemas.openxmlformats.org/drawingml/2006/main">
            <a:ext uri="{FF2B5EF4-FFF2-40B4-BE49-F238E27FC236}">
              <a16:creationId xmlns:a16="http://schemas.microsoft.com/office/drawing/2014/main" id="{F60F3686-7AAD-40C0-A3B6-43F25FEC111B}"/>
            </a:ext>
          </a:extLst>
        </cdr:cNvPr>
        <cdr:cNvCxnSpPr/>
      </cdr:nvCxnSpPr>
      <cdr:spPr>
        <a:xfrm xmlns:a="http://schemas.openxmlformats.org/drawingml/2006/main" flipH="1">
          <a:off x="2644664" y="604556"/>
          <a:ext cx="9506" cy="1209400"/>
        </a:xfrm>
        <a:prstGeom xmlns:a="http://schemas.openxmlformats.org/drawingml/2006/main" prst="line">
          <a:avLst/>
        </a:prstGeom>
        <a:ln xmlns:a="http://schemas.openxmlformats.org/drawingml/2006/main" w="1905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1258AA-DCE3-4147-A024-FF8F00C79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DE36C672-148A-43B1-9E67-F7B85A023B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FA1CF3-2431-4055-8505-DE13A5AD2026}" type="datetimeFigureOut">
              <a:rPr lang="es-PE" smtClean="0"/>
              <a:t>7/05/2023</a:t>
            </a:fld>
            <a:endParaRPr lang="es-PE"/>
          </a:p>
        </p:txBody>
      </p:sp>
      <p:sp>
        <p:nvSpPr>
          <p:cNvPr id="4" name="Marcador de pie de página 3">
            <a:extLst>
              <a:ext uri="{FF2B5EF4-FFF2-40B4-BE49-F238E27FC236}">
                <a16:creationId xmlns:a16="http://schemas.microsoft.com/office/drawing/2014/main" id="{2E0AC772-31C3-478D-8297-8A294D5868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AB04D64-347E-4582-882D-FC5415861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067BB4-BC0D-41B7-B2A0-17E9318BA45B}" type="slidenum">
              <a:rPr lang="es-PE" smtClean="0"/>
              <a:t>‹Nº›</a:t>
            </a:fld>
            <a:endParaRPr lang="es-PE"/>
          </a:p>
        </p:txBody>
      </p:sp>
    </p:spTree>
    <p:extLst>
      <p:ext uri="{BB962C8B-B14F-4D97-AF65-F5344CB8AC3E}">
        <p14:creationId xmlns:p14="http://schemas.microsoft.com/office/powerpoint/2010/main" val="3677777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407C3-127A-44B4-A0A1-F37B6ED9E88D}" type="datetimeFigureOut">
              <a:rPr lang="es-PE" smtClean="0"/>
              <a:t>7/05/2023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2FF05-1BF2-4C6A-A664-4CFAA43DAB25}" type="slidenum">
              <a:rPr lang="es-PE" smtClean="0"/>
              <a:t>‹Nº›</a:t>
            </a:fld>
            <a:endParaRPr lang="es-PE"/>
          </a:p>
        </p:txBody>
      </p:sp>
    </p:spTree>
    <p:extLst>
      <p:ext uri="{BB962C8B-B14F-4D97-AF65-F5344CB8AC3E}">
        <p14:creationId xmlns:p14="http://schemas.microsoft.com/office/powerpoint/2010/main" val="176134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C669BA8-EA18-4534-81B3-0ACF30A868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12DFD6-7191-4F65-A872-1A983A50DA08}"/>
              </a:ext>
            </a:extLst>
          </p:cNvPr>
          <p:cNvSpPr>
            <a:spLocks noGrp="1"/>
          </p:cNvSpPr>
          <p:nvPr>
            <p:ph type="ctrTitle" hasCustomPrompt="1"/>
          </p:nvPr>
        </p:nvSpPr>
        <p:spPr>
          <a:xfrm>
            <a:off x="1242646" y="5029014"/>
            <a:ext cx="10811608" cy="643671"/>
          </a:xfrm>
        </p:spPr>
        <p:txBody>
          <a:bodyPr anchor="b"/>
          <a:lstStyle>
            <a:lvl1pPr algn="l">
              <a:defRPr sz="3000" b="1">
                <a:solidFill>
                  <a:srgbClr val="002060"/>
                </a:solidFill>
                <a:latin typeface="Arial" panose="020B0604020202020204" pitchFamily="34" charset="0"/>
                <a:cs typeface="Arial" panose="020B0604020202020204" pitchFamily="34" charset="0"/>
              </a:defRPr>
            </a:lvl1pPr>
          </a:lstStyle>
          <a:p>
            <a:r>
              <a:rPr lang="es-ES" dirty="0"/>
              <a:t>Haga clic para colocar el título del patrón</a:t>
            </a:r>
            <a:endParaRPr lang="es-PE" dirty="0"/>
          </a:p>
        </p:txBody>
      </p:sp>
      <p:sp>
        <p:nvSpPr>
          <p:cNvPr id="3" name="Subtítulo 2">
            <a:extLst>
              <a:ext uri="{FF2B5EF4-FFF2-40B4-BE49-F238E27FC236}">
                <a16:creationId xmlns:a16="http://schemas.microsoft.com/office/drawing/2014/main" id="{B474F7AB-2C9A-4A8C-9DEE-3D6ECADFD4C1}"/>
              </a:ext>
            </a:extLst>
          </p:cNvPr>
          <p:cNvSpPr>
            <a:spLocks noGrp="1"/>
          </p:cNvSpPr>
          <p:nvPr>
            <p:ph type="subTitle" idx="1" hasCustomPrompt="1"/>
          </p:nvPr>
        </p:nvSpPr>
        <p:spPr>
          <a:xfrm>
            <a:off x="1233852" y="6041963"/>
            <a:ext cx="7356230" cy="446759"/>
          </a:xfrm>
        </p:spPr>
        <p:txBody>
          <a:bodyPr>
            <a:normAutofit/>
          </a:bodyPr>
          <a:lstStyle>
            <a:lvl1pPr marL="0" indent="0" algn="l">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nombres de los ponentes</a:t>
            </a:r>
            <a:endParaRPr lang="es-PE" dirty="0"/>
          </a:p>
        </p:txBody>
      </p:sp>
      <p:sp>
        <p:nvSpPr>
          <p:cNvPr id="5" name="CuadroTexto 4">
            <a:extLst>
              <a:ext uri="{FF2B5EF4-FFF2-40B4-BE49-F238E27FC236}">
                <a16:creationId xmlns:a16="http://schemas.microsoft.com/office/drawing/2014/main" id="{3BC2EB74-CB4F-4048-9B9C-9E99837A759D}"/>
              </a:ext>
            </a:extLst>
          </p:cNvPr>
          <p:cNvSpPr txBox="1"/>
          <p:nvPr userDrawn="1"/>
        </p:nvSpPr>
        <p:spPr>
          <a:xfrm>
            <a:off x="9212384" y="5882896"/>
            <a:ext cx="2925108" cy="584775"/>
          </a:xfrm>
          <a:prstGeom prst="rect">
            <a:avLst/>
          </a:prstGeom>
          <a:solidFill>
            <a:srgbClr val="1111FF"/>
          </a:solidFill>
        </p:spPr>
        <p:txBody>
          <a:bodyPr wrap="square" rtlCol="0">
            <a:spAutoFit/>
          </a:bodyPr>
          <a:lstStyle/>
          <a:p>
            <a:pPr algn="ctr"/>
            <a:r>
              <a:rPr lang="es-MX" sz="1600" b="1" dirty="0">
                <a:solidFill>
                  <a:schemeClr val="bg1"/>
                </a:solidFill>
              </a:rPr>
              <a:t>PROYECTO DE INNOVACION Y MEJORA</a:t>
            </a:r>
            <a:endParaRPr lang="es-MX" sz="1200" b="1" dirty="0">
              <a:solidFill>
                <a:schemeClr val="bg1"/>
              </a:solidFill>
            </a:endParaRPr>
          </a:p>
        </p:txBody>
      </p:sp>
      <p:sp>
        <p:nvSpPr>
          <p:cNvPr id="7" name="CuadroTexto 6">
            <a:extLst>
              <a:ext uri="{FF2B5EF4-FFF2-40B4-BE49-F238E27FC236}">
                <a16:creationId xmlns:a16="http://schemas.microsoft.com/office/drawing/2014/main" id="{EE1EFC2B-6209-485C-A9A0-0397576449C9}"/>
              </a:ext>
            </a:extLst>
          </p:cNvPr>
          <p:cNvSpPr txBox="1"/>
          <p:nvPr userDrawn="1"/>
        </p:nvSpPr>
        <p:spPr>
          <a:xfrm>
            <a:off x="8846085" y="6508947"/>
            <a:ext cx="3345915" cy="307777"/>
          </a:xfrm>
          <a:prstGeom prst="rect">
            <a:avLst/>
          </a:prstGeom>
          <a:solidFill>
            <a:srgbClr val="1111FF"/>
          </a:solidFill>
        </p:spPr>
        <p:txBody>
          <a:bodyPr wrap="square" rtlCol="0">
            <a:spAutoFit/>
          </a:bodyPr>
          <a:lstStyle>
            <a:defPPr>
              <a:defRPr lang="es-PE"/>
            </a:defPPr>
            <a:lvl1pPr algn="ctr">
              <a:defRPr sz="1600" b="1">
                <a:solidFill>
                  <a:schemeClr val="bg1"/>
                </a:solidFill>
              </a:defRPr>
            </a:lvl1pPr>
          </a:lstStyle>
          <a:p>
            <a:pPr lvl="0"/>
            <a:endParaRPr lang="es-MX" sz="1400" dirty="0"/>
          </a:p>
        </p:txBody>
      </p:sp>
    </p:spTree>
    <p:extLst>
      <p:ext uri="{BB962C8B-B14F-4D97-AF65-F5344CB8AC3E}">
        <p14:creationId xmlns:p14="http://schemas.microsoft.com/office/powerpoint/2010/main" val="18136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4327408-CE50-4AFA-B253-0B4AD7B8EF38}"/>
              </a:ext>
            </a:extLst>
          </p:cNvPr>
          <p:cNvSpPr/>
          <p:nvPr userDrawn="1"/>
        </p:nvSpPr>
        <p:spPr>
          <a:xfrm>
            <a:off x="0" y="0"/>
            <a:ext cx="12192000" cy="6858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Imagen 8">
            <a:extLst>
              <a:ext uri="{FF2B5EF4-FFF2-40B4-BE49-F238E27FC236}">
                <a16:creationId xmlns:a16="http://schemas.microsoft.com/office/drawing/2014/main" id="{C5D72DE8-D858-4B5C-B8B0-D879F78C21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0667" y="1455161"/>
            <a:ext cx="5030666" cy="4126789"/>
          </a:xfrm>
          <a:prstGeom prst="rect">
            <a:avLst/>
          </a:prstGeom>
        </p:spPr>
      </p:pic>
    </p:spTree>
    <p:extLst>
      <p:ext uri="{BB962C8B-B14F-4D97-AF65-F5344CB8AC3E}">
        <p14:creationId xmlns:p14="http://schemas.microsoft.com/office/powerpoint/2010/main" val="273531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1C488C55-0902-4C05-96D0-9E2276544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4000" cy="6876000"/>
          </a:xfrm>
          <a:prstGeom prst="rect">
            <a:avLst/>
          </a:prstGeom>
        </p:spPr>
      </p:pic>
      <p:sp>
        <p:nvSpPr>
          <p:cNvPr id="2" name="Título 1">
            <a:extLst>
              <a:ext uri="{FF2B5EF4-FFF2-40B4-BE49-F238E27FC236}">
                <a16:creationId xmlns:a16="http://schemas.microsoft.com/office/drawing/2014/main" id="{AC493FCB-8F9D-42A7-A044-81922489C3CB}"/>
              </a:ext>
            </a:extLst>
          </p:cNvPr>
          <p:cNvSpPr>
            <a:spLocks noGrp="1"/>
          </p:cNvSpPr>
          <p:nvPr>
            <p:ph type="title" hasCustomPrompt="1"/>
          </p:nvPr>
        </p:nvSpPr>
        <p:spPr>
          <a:xfrm>
            <a:off x="1277814" y="580292"/>
            <a:ext cx="8481648" cy="502750"/>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Haga clic para modificar el título del patrón</a:t>
            </a:r>
            <a:endParaRPr lang="es-PE" dirty="0"/>
          </a:p>
        </p:txBody>
      </p:sp>
      <p:sp>
        <p:nvSpPr>
          <p:cNvPr id="3" name="Marcador de contenido 2">
            <a:extLst>
              <a:ext uri="{FF2B5EF4-FFF2-40B4-BE49-F238E27FC236}">
                <a16:creationId xmlns:a16="http://schemas.microsoft.com/office/drawing/2014/main" id="{673D8D81-51A9-4B8F-A578-074FBD53ED9C}"/>
              </a:ext>
            </a:extLst>
          </p:cNvPr>
          <p:cNvSpPr>
            <a:spLocks noGrp="1"/>
          </p:cNvSpPr>
          <p:nvPr>
            <p:ph idx="1"/>
          </p:nvPr>
        </p:nvSpPr>
        <p:spPr/>
        <p:txBody>
          <a:bodyPr/>
          <a:lstStyle>
            <a:lvl1pPr>
              <a:defRPr sz="2400">
                <a:latin typeface="Calibri Light" panose="020F0302020204030204" pitchFamily="34" charset="0"/>
                <a:cs typeface="Calibri Light" panose="020F0302020204030204" pitchFamily="34" charset="0"/>
              </a:defRPr>
            </a:lvl1pPr>
            <a:lvl2pPr>
              <a:defRPr sz="2400">
                <a:latin typeface="Calibri Light" panose="020F0302020204030204" pitchFamily="34" charset="0"/>
                <a:cs typeface="Calibri Light" panose="020F0302020204030204" pitchFamily="34" charset="0"/>
              </a:defRPr>
            </a:lvl2pPr>
            <a:lvl3pPr>
              <a:defRPr sz="2400">
                <a:latin typeface="Calibri Light" panose="020F0302020204030204" pitchFamily="34" charset="0"/>
                <a:cs typeface="Calibri Light" panose="020F0302020204030204" pitchFamily="34" charset="0"/>
              </a:defRPr>
            </a:lvl3pPr>
            <a:lvl4pPr>
              <a:defRPr sz="2400">
                <a:latin typeface="Calibri Light" panose="020F0302020204030204" pitchFamily="34" charset="0"/>
                <a:cs typeface="Calibri Light" panose="020F0302020204030204" pitchFamily="34" charset="0"/>
              </a:defRPr>
            </a:lvl4pPr>
            <a:lvl5pPr>
              <a:defRPr sz="2400">
                <a:latin typeface="Calibri Light" panose="020F0302020204030204" pitchFamily="34" charset="0"/>
                <a:cs typeface="Calibri Light" panose="020F03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
        <p:nvSpPr>
          <p:cNvPr id="6" name="CuadroTexto 5">
            <a:extLst>
              <a:ext uri="{FF2B5EF4-FFF2-40B4-BE49-F238E27FC236}">
                <a16:creationId xmlns:a16="http://schemas.microsoft.com/office/drawing/2014/main" id="{594B94AA-0E99-4CE9-8845-FE78EC9C164E}"/>
              </a:ext>
            </a:extLst>
          </p:cNvPr>
          <p:cNvSpPr txBox="1"/>
          <p:nvPr userDrawn="1"/>
        </p:nvSpPr>
        <p:spPr>
          <a:xfrm>
            <a:off x="11517389" y="61634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BAB2C5B-4BC2-43A5-BEA3-063DCC57A5DB}"/>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62961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_Sesión">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CA87C5E-00B0-410C-B803-F8A76D537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26"/>
            <a:ext cx="12192000" cy="6858000"/>
          </a:xfrm>
          <a:prstGeom prst="rect">
            <a:avLst/>
          </a:prstGeom>
        </p:spPr>
      </p:pic>
      <p:sp>
        <p:nvSpPr>
          <p:cNvPr id="7" name="Título 1">
            <a:extLst>
              <a:ext uri="{FF2B5EF4-FFF2-40B4-BE49-F238E27FC236}">
                <a16:creationId xmlns:a16="http://schemas.microsoft.com/office/drawing/2014/main" id="{F46A13FC-DBC9-4031-8F8A-40BE6D96D92B}"/>
              </a:ext>
            </a:extLst>
          </p:cNvPr>
          <p:cNvSpPr>
            <a:spLocks noGrp="1"/>
          </p:cNvSpPr>
          <p:nvPr>
            <p:ph type="title" hasCustomPrompt="1"/>
          </p:nvPr>
        </p:nvSpPr>
        <p:spPr>
          <a:xfrm>
            <a:off x="1225062" y="589085"/>
            <a:ext cx="8551984" cy="591650"/>
          </a:xfrm>
        </p:spPr>
        <p:txBody>
          <a:bodyPr/>
          <a:lstStyle>
            <a:lvl1pPr>
              <a:defRPr sz="3000" b="1">
                <a:solidFill>
                  <a:srgbClr val="0070C0"/>
                </a:solidFill>
                <a:latin typeface="Arial" panose="020B0604020202020204" pitchFamily="34" charset="0"/>
                <a:cs typeface="Arial" panose="020B0604020202020204" pitchFamily="34" charset="0"/>
              </a:defRPr>
            </a:lvl1pPr>
          </a:lstStyle>
          <a:p>
            <a:r>
              <a:rPr lang="es-ES" dirty="0"/>
              <a:t>Haga clic para modificar el título del Objetivo</a:t>
            </a:r>
            <a:endParaRPr lang="es-PE" dirty="0"/>
          </a:p>
        </p:txBody>
      </p:sp>
      <p:sp>
        <p:nvSpPr>
          <p:cNvPr id="8" name="Subtítulo 2">
            <a:extLst>
              <a:ext uri="{FF2B5EF4-FFF2-40B4-BE49-F238E27FC236}">
                <a16:creationId xmlns:a16="http://schemas.microsoft.com/office/drawing/2014/main" id="{99241507-AFFD-411A-B71D-5CE11C1FC1AA}"/>
              </a:ext>
            </a:extLst>
          </p:cNvPr>
          <p:cNvSpPr>
            <a:spLocks noGrp="1"/>
          </p:cNvSpPr>
          <p:nvPr>
            <p:ph type="subTitle" idx="1" hasCustomPrompt="1"/>
          </p:nvPr>
        </p:nvSpPr>
        <p:spPr>
          <a:xfrm>
            <a:off x="5565532" y="2325994"/>
            <a:ext cx="5257796" cy="2206014"/>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Objetivos de la sesión</a:t>
            </a:r>
            <a:endParaRPr lang="es-PE" dirty="0"/>
          </a:p>
        </p:txBody>
      </p:sp>
      <p:sp>
        <p:nvSpPr>
          <p:cNvPr id="3" name="CuadroTexto 2">
            <a:extLst>
              <a:ext uri="{FF2B5EF4-FFF2-40B4-BE49-F238E27FC236}">
                <a16:creationId xmlns:a16="http://schemas.microsoft.com/office/drawing/2014/main" id="{700C4368-9911-4D8A-9385-7A12D39073F6}"/>
              </a:ext>
            </a:extLst>
          </p:cNvPr>
          <p:cNvSpPr txBox="1"/>
          <p:nvPr userDrawn="1"/>
        </p:nvSpPr>
        <p:spPr>
          <a:xfrm>
            <a:off x="11489681" y="6149554"/>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6505E4E5-96B8-4BC6-AB1A-55FAB3E782A9}"/>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3337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dades_Previa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031FA52-B623-49A3-AD66-B7AA5E2AB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40415"/>
          </a:xfrm>
          <a:prstGeom prst="rect">
            <a:avLst/>
          </a:prstGeom>
        </p:spPr>
      </p:pic>
      <p:pic>
        <p:nvPicPr>
          <p:cNvPr id="11" name="Imagen 10">
            <a:extLst>
              <a:ext uri="{FF2B5EF4-FFF2-40B4-BE49-F238E27FC236}">
                <a16:creationId xmlns:a16="http://schemas.microsoft.com/office/drawing/2014/main" id="{A3CC9043-547B-4233-A754-F4B1D9E33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876"/>
            <a:ext cx="12192000" cy="6840415"/>
          </a:xfrm>
          <a:prstGeom prst="rect">
            <a:avLst/>
          </a:prstGeom>
        </p:spPr>
      </p:pic>
      <p:sp>
        <p:nvSpPr>
          <p:cNvPr id="2" name="Título 1">
            <a:extLst>
              <a:ext uri="{FF2B5EF4-FFF2-40B4-BE49-F238E27FC236}">
                <a16:creationId xmlns:a16="http://schemas.microsoft.com/office/drawing/2014/main" id="{BA4173D8-55C6-4B53-9F4B-5EF82DBC9237}"/>
              </a:ext>
            </a:extLst>
          </p:cNvPr>
          <p:cNvSpPr>
            <a:spLocks noGrp="1"/>
          </p:cNvSpPr>
          <p:nvPr>
            <p:ph type="title" hasCustomPrompt="1"/>
          </p:nvPr>
        </p:nvSpPr>
        <p:spPr>
          <a:xfrm>
            <a:off x="1205653" y="527538"/>
            <a:ext cx="8747239" cy="635611"/>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Clic para cambiar título de actividades previas</a:t>
            </a:r>
            <a:endParaRPr lang="es-PE" dirty="0"/>
          </a:p>
        </p:txBody>
      </p:sp>
      <p:sp>
        <p:nvSpPr>
          <p:cNvPr id="8" name="Subtítulo 2">
            <a:extLst>
              <a:ext uri="{FF2B5EF4-FFF2-40B4-BE49-F238E27FC236}">
                <a16:creationId xmlns:a16="http://schemas.microsoft.com/office/drawing/2014/main" id="{659F0436-9A88-477D-A47A-52A545019321}"/>
              </a:ext>
            </a:extLst>
          </p:cNvPr>
          <p:cNvSpPr>
            <a:spLocks noGrp="1"/>
          </p:cNvSpPr>
          <p:nvPr>
            <p:ph type="subTitle" idx="1" hasCustomPrompt="1"/>
          </p:nvPr>
        </p:nvSpPr>
        <p:spPr>
          <a:xfrm>
            <a:off x="5416063" y="1690689"/>
            <a:ext cx="5257796"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EFB4E982-7212-421C-ADF0-3CF19F13A6A5}"/>
              </a:ext>
            </a:extLst>
          </p:cNvPr>
          <p:cNvSpPr txBox="1"/>
          <p:nvPr userDrawn="1"/>
        </p:nvSpPr>
        <p:spPr>
          <a:xfrm>
            <a:off x="11489681" y="6121846"/>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D7D5DE7F-75C2-49A5-ABF9-EC7443961989}"/>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2306639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utas de la ses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F4C423A-06A6-4DA2-8B16-4BE8C17DA1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5AC2699-4070-4C68-8FE6-8CE2607EAF4F}"/>
              </a:ext>
            </a:extLst>
          </p:cNvPr>
          <p:cNvSpPr>
            <a:spLocks noGrp="1"/>
          </p:cNvSpPr>
          <p:nvPr>
            <p:ph type="title" hasCustomPrompt="1"/>
          </p:nvPr>
        </p:nvSpPr>
        <p:spPr>
          <a:xfrm>
            <a:off x="1154724" y="650631"/>
            <a:ext cx="8806961" cy="521311"/>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describir las pautas de la sesión</a:t>
            </a:r>
            <a:endParaRPr lang="es-PE" dirty="0"/>
          </a:p>
        </p:txBody>
      </p:sp>
      <p:sp>
        <p:nvSpPr>
          <p:cNvPr id="8" name="Subtítulo 2">
            <a:extLst>
              <a:ext uri="{FF2B5EF4-FFF2-40B4-BE49-F238E27FC236}">
                <a16:creationId xmlns:a16="http://schemas.microsoft.com/office/drawing/2014/main" id="{815323C2-0646-4407-9C96-8A05EADC4EC8}"/>
              </a:ext>
            </a:extLst>
          </p:cNvPr>
          <p:cNvSpPr>
            <a:spLocks noGrp="1"/>
          </p:cNvSpPr>
          <p:nvPr>
            <p:ph type="subTitle" idx="1" hasCustomPrompt="1"/>
          </p:nvPr>
        </p:nvSpPr>
        <p:spPr>
          <a:xfrm>
            <a:off x="61548" y="4400978"/>
            <a:ext cx="1802421" cy="777691"/>
          </a:xfrm>
        </p:spPr>
        <p:txBody>
          <a:bodyPr>
            <a:noAutofit/>
          </a:bodyPr>
          <a:lstStyle>
            <a:lvl1pPr marL="0" indent="0" algn="just">
              <a:buNone/>
              <a:defRPr sz="1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descripción</a:t>
            </a:r>
            <a:endParaRPr lang="es-PE" dirty="0"/>
          </a:p>
        </p:txBody>
      </p:sp>
      <p:sp>
        <p:nvSpPr>
          <p:cNvPr id="4" name="CuadroTexto 3">
            <a:extLst>
              <a:ext uri="{FF2B5EF4-FFF2-40B4-BE49-F238E27FC236}">
                <a16:creationId xmlns:a16="http://schemas.microsoft.com/office/drawing/2014/main" id="{C583EC41-FD32-4DCD-94C9-31A697AF0C8F}"/>
              </a:ext>
            </a:extLst>
          </p:cNvPr>
          <p:cNvSpPr txBox="1"/>
          <p:nvPr userDrawn="1"/>
        </p:nvSpPr>
        <p:spPr>
          <a:xfrm>
            <a:off x="11482754" y="6128773"/>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B21C08E-15B1-4BFE-9A68-82EC18F753E4}"/>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598939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ctividad socialización Trabajo Equip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D9A90F2-CDAA-4C37-86FB-A48FBEEE4F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2" name="Título 1">
            <a:extLst>
              <a:ext uri="{FF2B5EF4-FFF2-40B4-BE49-F238E27FC236}">
                <a16:creationId xmlns:a16="http://schemas.microsoft.com/office/drawing/2014/main" id="{634709DC-53F7-40F6-A7EE-BFBB945CE3A1}"/>
              </a:ext>
            </a:extLst>
          </p:cNvPr>
          <p:cNvSpPr>
            <a:spLocks noGrp="1"/>
          </p:cNvSpPr>
          <p:nvPr>
            <p:ph type="title" hasCustomPrompt="1"/>
          </p:nvPr>
        </p:nvSpPr>
        <p:spPr>
          <a:xfrm>
            <a:off x="1022838" y="465992"/>
            <a:ext cx="8745416" cy="732326"/>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colocar actividad de socialización o trabajo en equipo</a:t>
            </a:r>
            <a:endParaRPr lang="es-PE" dirty="0"/>
          </a:p>
        </p:txBody>
      </p:sp>
      <p:sp>
        <p:nvSpPr>
          <p:cNvPr id="8" name="Subtítulo 2">
            <a:extLst>
              <a:ext uri="{FF2B5EF4-FFF2-40B4-BE49-F238E27FC236}">
                <a16:creationId xmlns:a16="http://schemas.microsoft.com/office/drawing/2014/main" id="{B7CFF116-0F74-4F22-BDC4-F7512D5733C6}"/>
              </a:ext>
            </a:extLst>
          </p:cNvPr>
          <p:cNvSpPr>
            <a:spLocks noGrp="1"/>
          </p:cNvSpPr>
          <p:nvPr>
            <p:ph type="subTitle" idx="1" hasCustomPrompt="1"/>
          </p:nvPr>
        </p:nvSpPr>
        <p:spPr>
          <a:xfrm>
            <a:off x="1863970" y="1664310"/>
            <a:ext cx="7904284"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D258D497-DACF-47BE-A52A-9D1050BB933B}"/>
              </a:ext>
            </a:extLst>
          </p:cNvPr>
          <p:cNvSpPr txBox="1"/>
          <p:nvPr userDrawn="1"/>
        </p:nvSpPr>
        <p:spPr>
          <a:xfrm>
            <a:off x="11479289" y="61253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C9790D92-3A03-41AA-AF4E-143CABDA48D3}"/>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99914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estionario_Retroalimentac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7986BAC-D0E9-4BE0-98BF-694997E100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8231" cy="6858000"/>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8" name="Subtítulo 2">
            <a:extLst>
              <a:ext uri="{FF2B5EF4-FFF2-40B4-BE49-F238E27FC236}">
                <a16:creationId xmlns:a16="http://schemas.microsoft.com/office/drawing/2014/main" id="{9689F7C0-A2F8-470B-94D7-F32128AEAECA}"/>
              </a:ext>
            </a:extLst>
          </p:cNvPr>
          <p:cNvSpPr>
            <a:spLocks noGrp="1"/>
          </p:cNvSpPr>
          <p:nvPr>
            <p:ph type="subTitle" idx="1" hasCustomPrompt="1"/>
          </p:nvPr>
        </p:nvSpPr>
        <p:spPr>
          <a:xfrm>
            <a:off x="1863970" y="1664310"/>
            <a:ext cx="7904284" cy="595313"/>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91884B15-E550-4433-893F-9A6E110EF6B5}"/>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248438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estionario_Retroalimentación">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6DC3AD81-4EBF-47DE-8628-7B7528AACB09}"/>
              </a:ext>
            </a:extLst>
          </p:cNvPr>
          <p:cNvPicPr>
            <a:picLocks noChangeAspect="1"/>
          </p:cNvPicPr>
          <p:nvPr userDrawn="1"/>
        </p:nvPicPr>
        <p:blipFill>
          <a:blip r:embed="rId2"/>
          <a:stretch>
            <a:fillRect/>
          </a:stretch>
        </p:blipFill>
        <p:spPr>
          <a:xfrm>
            <a:off x="-9525" y="0"/>
            <a:ext cx="12192000" cy="6848475"/>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3" name="Subtítulo 2">
            <a:extLst>
              <a:ext uri="{FF2B5EF4-FFF2-40B4-BE49-F238E27FC236}">
                <a16:creationId xmlns:a16="http://schemas.microsoft.com/office/drawing/2014/main" id="{5549BBEA-9DD2-49BB-BC6B-66BB27B9BD3B}"/>
              </a:ext>
            </a:extLst>
          </p:cNvPr>
          <p:cNvSpPr>
            <a:spLocks noGrp="1"/>
          </p:cNvSpPr>
          <p:nvPr>
            <p:ph type="subTitle" idx="1" hasCustomPrompt="1"/>
          </p:nvPr>
        </p:nvSpPr>
        <p:spPr>
          <a:xfrm>
            <a:off x="4076700" y="1664310"/>
            <a:ext cx="7433069"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7" name="CuadroTexto 6">
            <a:extLst>
              <a:ext uri="{FF2B5EF4-FFF2-40B4-BE49-F238E27FC236}">
                <a16:creationId xmlns:a16="http://schemas.microsoft.com/office/drawing/2014/main" id="{214C9296-44B5-439A-B3E0-79A1FC636CBE}"/>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63507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0A2DA58-7181-4AC8-9AAA-468C6B0BC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5486" cy="6858000"/>
          </a:xfrm>
          <a:prstGeom prst="rect">
            <a:avLst/>
          </a:prstGeom>
        </p:spPr>
      </p:pic>
      <p:sp>
        <p:nvSpPr>
          <p:cNvPr id="2" name="Título 1">
            <a:extLst>
              <a:ext uri="{FF2B5EF4-FFF2-40B4-BE49-F238E27FC236}">
                <a16:creationId xmlns:a16="http://schemas.microsoft.com/office/drawing/2014/main" id="{5BB78CEA-B88D-4B10-8712-B5BCAB624EE6}"/>
              </a:ext>
            </a:extLst>
          </p:cNvPr>
          <p:cNvSpPr>
            <a:spLocks noGrp="1"/>
          </p:cNvSpPr>
          <p:nvPr>
            <p:ph type="title" hasCustomPrompt="1"/>
          </p:nvPr>
        </p:nvSpPr>
        <p:spPr>
          <a:xfrm>
            <a:off x="1207477" y="527538"/>
            <a:ext cx="8393723" cy="659423"/>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modificar el agradecimiento </a:t>
            </a:r>
            <a:endParaRPr lang="es-PE" dirty="0"/>
          </a:p>
        </p:txBody>
      </p:sp>
      <p:sp>
        <p:nvSpPr>
          <p:cNvPr id="8" name="Subtítulo 2">
            <a:extLst>
              <a:ext uri="{FF2B5EF4-FFF2-40B4-BE49-F238E27FC236}">
                <a16:creationId xmlns:a16="http://schemas.microsoft.com/office/drawing/2014/main" id="{24DFD9D3-3821-41CE-9B73-BD3031424699}"/>
              </a:ext>
            </a:extLst>
          </p:cNvPr>
          <p:cNvSpPr>
            <a:spLocks noGrp="1"/>
          </p:cNvSpPr>
          <p:nvPr>
            <p:ph type="subTitle" idx="1" hasCustomPrompt="1"/>
          </p:nvPr>
        </p:nvSpPr>
        <p:spPr>
          <a:xfrm>
            <a:off x="1863970" y="1664310"/>
            <a:ext cx="5653453" cy="595313"/>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899543E9-0934-4B60-ACE8-97D14160BAD7}"/>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9D7C08F-DA8C-49F2-A9CC-F5E05B6E287C}"/>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129967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92AF98-1775-49AF-B7CA-2B59F0494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05506D8-FE8E-4103-B5D2-C4A7ACDE5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52D7C18-6600-48BB-B199-BCE7ADADB6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PE"/>
          </a:p>
        </p:txBody>
      </p:sp>
      <p:sp>
        <p:nvSpPr>
          <p:cNvPr id="5" name="Marcador de pie de página 4">
            <a:extLst>
              <a:ext uri="{FF2B5EF4-FFF2-40B4-BE49-F238E27FC236}">
                <a16:creationId xmlns:a16="http://schemas.microsoft.com/office/drawing/2014/main" id="{66835985-6D91-45E4-A504-90DE7D142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44EEC8A-71B5-41BE-ABB0-AE10AF55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205DF-B509-4290-A4C8-699A8AB7FA49}" type="slidenum">
              <a:rPr lang="es-PE" smtClean="0"/>
              <a:t>‹Nº›</a:t>
            </a:fld>
            <a:endParaRPr lang="es-PE"/>
          </a:p>
        </p:txBody>
      </p:sp>
    </p:spTree>
    <p:extLst>
      <p:ext uri="{BB962C8B-B14F-4D97-AF65-F5344CB8AC3E}">
        <p14:creationId xmlns:p14="http://schemas.microsoft.com/office/powerpoint/2010/main" val="46475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3" r:id="rId5"/>
    <p:sldLayoutId id="2147483664" r:id="rId6"/>
    <p:sldLayoutId id="2147483665" r:id="rId7"/>
    <p:sldLayoutId id="2147483667" r:id="rId8"/>
    <p:sldLayoutId id="2147483666" r:id="rId9"/>
    <p:sldLayoutId id="2147483662"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3C0E9-F00C-4593-9667-050105818AAA}"/>
              </a:ext>
            </a:extLst>
          </p:cNvPr>
          <p:cNvSpPr>
            <a:spLocks noGrp="1"/>
          </p:cNvSpPr>
          <p:nvPr>
            <p:ph type="ctrTitle"/>
          </p:nvPr>
        </p:nvSpPr>
        <p:spPr>
          <a:xfrm>
            <a:off x="1030012" y="4452730"/>
            <a:ext cx="10777289" cy="1259711"/>
          </a:xfrm>
        </p:spPr>
        <p:txBody>
          <a:bodyPr>
            <a:noAutofit/>
          </a:bodyPr>
          <a:lstStyle/>
          <a:p>
            <a:r>
              <a:rPr lang="es-ES" sz="2800" dirty="0"/>
              <a:t>Implementación de una App Móvil (Android) para administrar el reciclaje de materiales en la empresa Mr. JED Ingeniería y Desarrollo - Piura; 2022.</a:t>
            </a:r>
            <a:endParaRPr lang="es-PE" sz="2800" dirty="0"/>
          </a:p>
        </p:txBody>
      </p:sp>
      <p:sp>
        <p:nvSpPr>
          <p:cNvPr id="6" name="Subtítulo 5">
            <a:extLst>
              <a:ext uri="{FF2B5EF4-FFF2-40B4-BE49-F238E27FC236}">
                <a16:creationId xmlns:a16="http://schemas.microsoft.com/office/drawing/2014/main" id="{58F22E0A-3DBA-4E9B-BE87-C8E356E44F82}"/>
              </a:ext>
            </a:extLst>
          </p:cNvPr>
          <p:cNvSpPr>
            <a:spLocks noGrp="1"/>
          </p:cNvSpPr>
          <p:nvPr>
            <p:ph type="subTitle" idx="1"/>
          </p:nvPr>
        </p:nvSpPr>
        <p:spPr>
          <a:xfrm>
            <a:off x="1032252" y="5942289"/>
            <a:ext cx="3751785" cy="915711"/>
          </a:xfrm>
        </p:spPr>
        <p:txBody>
          <a:bodyPr>
            <a:normAutofit fontScale="85000" lnSpcReduction="20000"/>
          </a:bodyPr>
          <a:lstStyle/>
          <a:p>
            <a:r>
              <a:rPr lang="es-PE" b="1" dirty="0"/>
              <a:t>Presentado por:</a:t>
            </a:r>
          </a:p>
          <a:p>
            <a:r>
              <a:rPr lang="es-PE" dirty="0"/>
              <a:t>Palacios Crisanto Belén Emilia </a:t>
            </a:r>
          </a:p>
          <a:p>
            <a:r>
              <a:rPr lang="es-PE" dirty="0"/>
              <a:t>Velásquez Rosas H. Alexander</a:t>
            </a:r>
          </a:p>
        </p:txBody>
      </p:sp>
      <p:sp>
        <p:nvSpPr>
          <p:cNvPr id="4" name="Title 1">
            <a:extLst>
              <a:ext uri="{FF2B5EF4-FFF2-40B4-BE49-F238E27FC236}">
                <a16:creationId xmlns:a16="http://schemas.microsoft.com/office/drawing/2014/main" id="{F4922863-4C77-4066-9286-45114AC31D89}"/>
              </a:ext>
            </a:extLst>
          </p:cNvPr>
          <p:cNvSpPr txBox="1">
            <a:spLocks/>
          </p:cNvSpPr>
          <p:nvPr/>
        </p:nvSpPr>
        <p:spPr>
          <a:xfrm>
            <a:off x="5621698" y="6266964"/>
            <a:ext cx="3210684" cy="491645"/>
          </a:xfrm>
          <a:prstGeom prst="rect">
            <a:avLst/>
          </a:prstGeom>
          <a:noFill/>
          <a:ln>
            <a:noFill/>
          </a:ln>
        </p:spPr>
        <p:txBody>
          <a:bodyPr spcFirstLastPara="1" wrap="square" lIns="91425" tIns="45700" rIns="91425"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4000"/>
              <a:buFont typeface="Calibri"/>
              <a:buNone/>
              <a:defRPr sz="40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1700" dirty="0">
                <a:solidFill>
                  <a:schemeClr val="tx1"/>
                </a:solidFill>
                <a:latin typeface="Arial" panose="020B0604020202020204" pitchFamily="34" charset="0"/>
                <a:ea typeface="+mn-ea"/>
                <a:cs typeface="Arial" panose="020B0604020202020204" pitchFamily="34" charset="0"/>
              </a:rPr>
              <a:t>Sede:</a:t>
            </a:r>
            <a:r>
              <a:rPr lang="es-ES" sz="1700" b="0" dirty="0">
                <a:solidFill>
                  <a:schemeClr val="tx1"/>
                </a:solidFill>
                <a:latin typeface="Arial" panose="020B0604020202020204" pitchFamily="34" charset="0"/>
                <a:ea typeface="+mn-ea"/>
                <a:cs typeface="Arial" panose="020B0604020202020204" pitchFamily="34" charset="0"/>
              </a:rPr>
              <a:t> Bello Horizonte </a:t>
            </a:r>
          </a:p>
          <a:p>
            <a:r>
              <a:rPr lang="es-ES" sz="1700" dirty="0">
                <a:solidFill>
                  <a:schemeClr val="tx1"/>
                </a:solidFill>
                <a:latin typeface="Arial" panose="020B0604020202020204" pitchFamily="34" charset="0"/>
                <a:ea typeface="+mn-ea"/>
                <a:cs typeface="Arial" panose="020B0604020202020204" pitchFamily="34" charset="0"/>
              </a:rPr>
              <a:t>Carrera:</a:t>
            </a:r>
            <a:r>
              <a:rPr lang="es-ES" sz="1700" b="0" dirty="0">
                <a:solidFill>
                  <a:schemeClr val="tx1"/>
                </a:solidFill>
                <a:latin typeface="Arial" panose="020B0604020202020204" pitchFamily="34" charset="0"/>
                <a:ea typeface="+mn-ea"/>
                <a:cs typeface="Arial" panose="020B0604020202020204" pitchFamily="34" charset="0"/>
              </a:rPr>
              <a:t> Ing. Software con I.A.</a:t>
            </a:r>
          </a:p>
        </p:txBody>
      </p:sp>
    </p:spTree>
    <p:extLst>
      <p:ext uri="{BB962C8B-B14F-4D97-AF65-F5344CB8AC3E}">
        <p14:creationId xmlns:p14="http://schemas.microsoft.com/office/powerpoint/2010/main" val="250425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ISHIKAWA</a:t>
            </a:r>
            <a:endParaRPr lang="es-PE" sz="4000" dirty="0"/>
          </a:p>
        </p:txBody>
      </p:sp>
      <p:pic>
        <p:nvPicPr>
          <p:cNvPr id="4" name="Imagen 3">
            <a:extLst>
              <a:ext uri="{FF2B5EF4-FFF2-40B4-BE49-F238E27FC236}">
                <a16:creationId xmlns:a16="http://schemas.microsoft.com/office/drawing/2014/main" id="{A6C35711-CD62-40D0-9CC3-0E5CF4CB4FAB}"/>
              </a:ext>
            </a:extLst>
          </p:cNvPr>
          <p:cNvPicPr/>
          <p:nvPr/>
        </p:nvPicPr>
        <p:blipFill>
          <a:blip r:embed="rId2"/>
          <a:stretch>
            <a:fillRect/>
          </a:stretch>
        </p:blipFill>
        <p:spPr>
          <a:xfrm>
            <a:off x="1068194" y="1593573"/>
            <a:ext cx="9586554" cy="3839817"/>
          </a:xfrm>
          <a:prstGeom prst="rect">
            <a:avLst/>
          </a:prstGeom>
        </p:spPr>
      </p:pic>
    </p:spTree>
    <p:extLst>
      <p:ext uri="{BB962C8B-B14F-4D97-AF65-F5344CB8AC3E}">
        <p14:creationId xmlns:p14="http://schemas.microsoft.com/office/powerpoint/2010/main" val="64319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PARETO</a:t>
            </a:r>
            <a:endParaRPr lang="es-PE" sz="4000" dirty="0"/>
          </a:p>
        </p:txBody>
      </p:sp>
      <p:pic>
        <p:nvPicPr>
          <p:cNvPr id="3" name="Imagen 2">
            <a:extLst>
              <a:ext uri="{FF2B5EF4-FFF2-40B4-BE49-F238E27FC236}">
                <a16:creationId xmlns:a16="http://schemas.microsoft.com/office/drawing/2014/main" id="{48791EBE-0783-409C-BD00-42780EB9C80D}"/>
              </a:ext>
            </a:extLst>
          </p:cNvPr>
          <p:cNvPicPr>
            <a:picLocks noChangeAspect="1"/>
          </p:cNvPicPr>
          <p:nvPr/>
        </p:nvPicPr>
        <p:blipFill rotWithShape="1">
          <a:blip r:embed="rId2"/>
          <a:srcRect l="12738"/>
          <a:stretch/>
        </p:blipFill>
        <p:spPr>
          <a:xfrm>
            <a:off x="1277813" y="1923652"/>
            <a:ext cx="5138625" cy="2162556"/>
          </a:xfrm>
          <a:prstGeom prst="rect">
            <a:avLst/>
          </a:prstGeom>
        </p:spPr>
      </p:pic>
      <p:graphicFrame>
        <p:nvGraphicFramePr>
          <p:cNvPr id="7" name="Gráfico 6">
            <a:extLst>
              <a:ext uri="{FF2B5EF4-FFF2-40B4-BE49-F238E27FC236}">
                <a16:creationId xmlns:a16="http://schemas.microsoft.com/office/drawing/2014/main" id="{D8020731-6465-4FE8-AF3D-CA13D5DF7D82}"/>
              </a:ext>
            </a:extLst>
          </p:cNvPr>
          <p:cNvGraphicFramePr/>
          <p:nvPr>
            <p:extLst>
              <p:ext uri="{D42A27DB-BD31-4B8C-83A1-F6EECF244321}">
                <p14:modId xmlns:p14="http://schemas.microsoft.com/office/powerpoint/2010/main" val="205307691"/>
              </p:ext>
            </p:extLst>
          </p:nvPr>
        </p:nvGraphicFramePr>
        <p:xfrm>
          <a:off x="6648242" y="1731645"/>
          <a:ext cx="4752975" cy="33947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5378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8475787" cy="646929"/>
          </a:xfrm>
        </p:spPr>
        <p:txBody>
          <a:bodyPr>
            <a:noAutofit/>
          </a:bodyPr>
          <a:lstStyle/>
          <a:p>
            <a:r>
              <a:rPr lang="es-ES" sz="2800" dirty="0">
                <a:effectLst/>
              </a:rPr>
              <a:t>KPI PRINCIPAL (</a:t>
            </a:r>
            <a:r>
              <a:rPr lang="es-PE" sz="2800" dirty="0"/>
              <a:t>Indicador clave de rendimiento</a:t>
            </a:r>
            <a:r>
              <a:rPr lang="es-ES" sz="2800" dirty="0">
                <a:effectLst/>
              </a:rPr>
              <a:t>)</a:t>
            </a:r>
          </a:p>
        </p:txBody>
      </p:sp>
      <p:pic>
        <p:nvPicPr>
          <p:cNvPr id="4" name="Imagen 3">
            <a:extLst>
              <a:ext uri="{FF2B5EF4-FFF2-40B4-BE49-F238E27FC236}">
                <a16:creationId xmlns:a16="http://schemas.microsoft.com/office/drawing/2014/main" id="{F2DF4B54-B316-4A2C-ACCF-F8B05F559A28}"/>
              </a:ext>
            </a:extLst>
          </p:cNvPr>
          <p:cNvPicPr>
            <a:picLocks noChangeAspect="1"/>
          </p:cNvPicPr>
          <p:nvPr/>
        </p:nvPicPr>
        <p:blipFill rotWithShape="1">
          <a:blip r:embed="rId2"/>
          <a:srcRect l="7017" r="22320"/>
          <a:stretch/>
        </p:blipFill>
        <p:spPr>
          <a:xfrm>
            <a:off x="2656039" y="1546644"/>
            <a:ext cx="5458961" cy="1249563"/>
          </a:xfrm>
          <a:prstGeom prst="rect">
            <a:avLst/>
          </a:prstGeom>
        </p:spPr>
      </p:pic>
      <p:pic>
        <p:nvPicPr>
          <p:cNvPr id="5" name="Imagen 4">
            <a:extLst>
              <a:ext uri="{FF2B5EF4-FFF2-40B4-BE49-F238E27FC236}">
                <a16:creationId xmlns:a16="http://schemas.microsoft.com/office/drawing/2014/main" id="{144F6C86-ABCD-4ED9-9697-91F342496139}"/>
              </a:ext>
            </a:extLst>
          </p:cNvPr>
          <p:cNvPicPr>
            <a:picLocks noChangeAspect="1"/>
          </p:cNvPicPr>
          <p:nvPr/>
        </p:nvPicPr>
        <p:blipFill>
          <a:blip r:embed="rId3"/>
          <a:stretch>
            <a:fillRect/>
          </a:stretch>
        </p:blipFill>
        <p:spPr>
          <a:xfrm>
            <a:off x="3125867" y="2907137"/>
            <a:ext cx="4779678" cy="3377477"/>
          </a:xfrm>
          <a:prstGeom prst="rect">
            <a:avLst/>
          </a:prstGeom>
        </p:spPr>
      </p:pic>
    </p:spTree>
    <p:extLst>
      <p:ext uri="{BB962C8B-B14F-4D97-AF65-F5344CB8AC3E}">
        <p14:creationId xmlns:p14="http://schemas.microsoft.com/office/powerpoint/2010/main" val="463530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IMPLEMENTACIÓN | PLANOS DE PROYECTO</a:t>
            </a:r>
            <a:endParaRPr lang="es-PE" sz="4000" dirty="0"/>
          </a:p>
        </p:txBody>
      </p:sp>
      <p:pic>
        <p:nvPicPr>
          <p:cNvPr id="4" name="Imagen 3">
            <a:extLst>
              <a:ext uri="{FF2B5EF4-FFF2-40B4-BE49-F238E27FC236}">
                <a16:creationId xmlns:a16="http://schemas.microsoft.com/office/drawing/2014/main" id="{04FC742D-79D9-4D20-88D4-532A24797B4E}"/>
              </a:ext>
            </a:extLst>
          </p:cNvPr>
          <p:cNvPicPr/>
          <p:nvPr/>
        </p:nvPicPr>
        <p:blipFill rotWithShape="1">
          <a:blip r:embed="rId2">
            <a:extLst>
              <a:ext uri="{28A0092B-C50C-407E-A947-70E740481C1C}">
                <a14:useLocalDpi xmlns:a14="http://schemas.microsoft.com/office/drawing/2010/main" val="0"/>
              </a:ext>
            </a:extLst>
          </a:blip>
          <a:srcRect t="3110" r="809"/>
          <a:stretch/>
        </p:blipFill>
        <p:spPr bwMode="auto">
          <a:xfrm>
            <a:off x="3505649" y="1560582"/>
            <a:ext cx="2333625" cy="4155440"/>
          </a:xfrm>
          <a:prstGeom prst="rect">
            <a:avLst/>
          </a:prstGeom>
          <a:ln>
            <a:noFill/>
          </a:ln>
          <a:extLst>
            <a:ext uri="{53640926-AAD7-44D8-BBD7-CCE9431645EC}">
              <a14:shadowObscured xmlns:a14="http://schemas.microsoft.com/office/drawing/2010/main"/>
            </a:ext>
          </a:extLst>
        </p:spPr>
      </p:pic>
      <p:pic>
        <p:nvPicPr>
          <p:cNvPr id="5" name="Marcador de contenido 4">
            <a:extLst>
              <a:ext uri="{FF2B5EF4-FFF2-40B4-BE49-F238E27FC236}">
                <a16:creationId xmlns:a16="http://schemas.microsoft.com/office/drawing/2014/main" id="{A3110E8E-4ACD-4013-A434-D1B1EE0BC4B6}"/>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3624" r="6006"/>
          <a:stretch/>
        </p:blipFill>
        <p:spPr bwMode="auto">
          <a:xfrm>
            <a:off x="904515" y="1560582"/>
            <a:ext cx="2333625" cy="4155440"/>
          </a:xfrm>
          <a:prstGeom prst="rect">
            <a:avLst/>
          </a:prstGeom>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4D8F4A08-4C1D-4C4E-82E5-95776C53E502}"/>
              </a:ext>
            </a:extLst>
          </p:cNvPr>
          <p:cNvPicPr/>
          <p:nvPr/>
        </p:nvPicPr>
        <p:blipFill rotWithShape="1">
          <a:blip r:embed="rId4">
            <a:extLst>
              <a:ext uri="{28A0092B-C50C-407E-A947-70E740481C1C}">
                <a14:useLocalDpi xmlns:a14="http://schemas.microsoft.com/office/drawing/2010/main" val="0"/>
              </a:ext>
            </a:extLst>
          </a:blip>
          <a:srcRect t="3312" b="1"/>
          <a:stretch/>
        </p:blipFill>
        <p:spPr bwMode="auto">
          <a:xfrm>
            <a:off x="6096000" y="1560582"/>
            <a:ext cx="2282825" cy="413893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77164FBE-BBF0-4F38-8565-C06D33F7A564}"/>
              </a:ext>
            </a:extLst>
          </p:cNvPr>
          <p:cNvPicPr/>
          <p:nvPr/>
        </p:nvPicPr>
        <p:blipFill rotWithShape="1">
          <a:blip r:embed="rId5">
            <a:extLst>
              <a:ext uri="{28A0092B-C50C-407E-A947-70E740481C1C}">
                <a14:useLocalDpi xmlns:a14="http://schemas.microsoft.com/office/drawing/2010/main" val="0"/>
              </a:ext>
            </a:extLst>
          </a:blip>
          <a:srcRect t="2990" r="1451"/>
          <a:stretch/>
        </p:blipFill>
        <p:spPr bwMode="auto">
          <a:xfrm>
            <a:off x="8595795" y="1560582"/>
            <a:ext cx="2266122" cy="4138930"/>
          </a:xfrm>
          <a:prstGeom prst="rect">
            <a:avLst/>
          </a:prstGeom>
          <a:ln>
            <a:noFill/>
          </a:ln>
          <a:extLst>
            <a:ext uri="{53640926-AAD7-44D8-BBD7-CCE9431645EC}">
              <a14:shadowObscured xmlns:a14="http://schemas.microsoft.com/office/drawing/2010/main"/>
            </a:ext>
          </a:extLst>
        </p:spPr>
      </p:pic>
      <p:sp>
        <p:nvSpPr>
          <p:cNvPr id="8" name="CuadroTexto 7">
            <a:extLst>
              <a:ext uri="{FF2B5EF4-FFF2-40B4-BE49-F238E27FC236}">
                <a16:creationId xmlns:a16="http://schemas.microsoft.com/office/drawing/2014/main" id="{4DE05E0C-92F6-4D82-BE85-B08BC4D25374}"/>
              </a:ext>
            </a:extLst>
          </p:cNvPr>
          <p:cNvSpPr txBox="1"/>
          <p:nvPr/>
        </p:nvSpPr>
        <p:spPr>
          <a:xfrm>
            <a:off x="2488233" y="5864718"/>
            <a:ext cx="7503905" cy="369332"/>
          </a:xfrm>
          <a:prstGeom prst="rect">
            <a:avLst/>
          </a:prstGeom>
          <a:noFill/>
        </p:spPr>
        <p:txBody>
          <a:bodyPr wrap="square">
            <a:spAutoFit/>
          </a:bodyPr>
          <a:lstStyle/>
          <a:p>
            <a:r>
              <a:rPr lang="es-PE" dirty="0"/>
              <a:t>Repositorio del proyecto: https://github.com/alevroses/EcoMoney</a:t>
            </a:r>
          </a:p>
        </p:txBody>
      </p:sp>
    </p:spTree>
    <p:extLst>
      <p:ext uri="{BB962C8B-B14F-4D97-AF65-F5344CB8AC3E}">
        <p14:creationId xmlns:p14="http://schemas.microsoft.com/office/powerpoint/2010/main" val="284931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fontScale="90000"/>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COSTOS – INVERSIÓN | COSTOS TOTAL DEL PROYECTO</a:t>
            </a:r>
            <a:endParaRPr lang="es-PE" sz="4000" dirty="0"/>
          </a:p>
        </p:txBody>
      </p:sp>
      <p:sp>
        <p:nvSpPr>
          <p:cNvPr id="5" name="Título 1">
            <a:extLst>
              <a:ext uri="{FF2B5EF4-FFF2-40B4-BE49-F238E27FC236}">
                <a16:creationId xmlns:a16="http://schemas.microsoft.com/office/drawing/2014/main" id="{7BCBAB9B-0A1E-42E7-A460-273EB0535DAD}"/>
              </a:ext>
            </a:extLst>
          </p:cNvPr>
          <p:cNvSpPr txBox="1">
            <a:spLocks/>
          </p:cNvSpPr>
          <p:nvPr/>
        </p:nvSpPr>
        <p:spPr>
          <a:xfrm>
            <a:off x="1277813" y="1686848"/>
            <a:ext cx="9213723" cy="64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marL="228600" indent="-228600">
              <a:spcBef>
                <a:spcPts val="1000"/>
              </a:spcBef>
              <a:buFont typeface="Arial" panose="020B0604020202020204" pitchFamily="34" charset="0"/>
              <a:buChar char="•"/>
            </a:pPr>
            <a:r>
              <a:rPr lang="es-ES" sz="2400" b="0" dirty="0">
                <a:solidFill>
                  <a:schemeClr val="tx1"/>
                </a:solidFill>
                <a:ea typeface="+mn-ea"/>
              </a:rPr>
              <a:t>Tenemos una inversión de</a:t>
            </a:r>
            <a:r>
              <a:rPr lang="es-ES" sz="2400" dirty="0">
                <a:solidFill>
                  <a:schemeClr val="tx1"/>
                </a:solidFill>
                <a:ea typeface="+mn-ea"/>
              </a:rPr>
              <a:t> S/. 13 665.00</a:t>
            </a:r>
          </a:p>
        </p:txBody>
      </p:sp>
      <p:pic>
        <p:nvPicPr>
          <p:cNvPr id="8" name="Imagen 7">
            <a:extLst>
              <a:ext uri="{FF2B5EF4-FFF2-40B4-BE49-F238E27FC236}">
                <a16:creationId xmlns:a16="http://schemas.microsoft.com/office/drawing/2014/main" id="{5013F689-2300-4B7F-A672-2786711BABA2}"/>
              </a:ext>
            </a:extLst>
          </p:cNvPr>
          <p:cNvPicPr>
            <a:picLocks noChangeAspect="1"/>
          </p:cNvPicPr>
          <p:nvPr/>
        </p:nvPicPr>
        <p:blipFill>
          <a:blip r:embed="rId2"/>
          <a:stretch>
            <a:fillRect/>
          </a:stretch>
        </p:blipFill>
        <p:spPr>
          <a:xfrm>
            <a:off x="872257" y="2836926"/>
            <a:ext cx="8390887" cy="1687298"/>
          </a:xfrm>
          <a:prstGeom prst="rect">
            <a:avLst/>
          </a:prstGeom>
        </p:spPr>
      </p:pic>
    </p:spTree>
    <p:extLst>
      <p:ext uri="{BB962C8B-B14F-4D97-AF65-F5344CB8AC3E}">
        <p14:creationId xmlns:p14="http://schemas.microsoft.com/office/powerpoint/2010/main" val="278373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COSTOS – INVERSIÓN | RETORNO DE INVERSIÓN</a:t>
            </a:r>
            <a:endParaRPr lang="es-PE" sz="4000" dirty="0"/>
          </a:p>
        </p:txBody>
      </p:sp>
      <p:sp>
        <p:nvSpPr>
          <p:cNvPr id="5" name="Título 1">
            <a:extLst>
              <a:ext uri="{FF2B5EF4-FFF2-40B4-BE49-F238E27FC236}">
                <a16:creationId xmlns:a16="http://schemas.microsoft.com/office/drawing/2014/main" id="{3377EA37-5898-4894-A02C-9A4F1929B78F}"/>
              </a:ext>
            </a:extLst>
          </p:cNvPr>
          <p:cNvSpPr txBox="1">
            <a:spLocks/>
          </p:cNvSpPr>
          <p:nvPr/>
        </p:nvSpPr>
        <p:spPr>
          <a:xfrm>
            <a:off x="1277813" y="1686848"/>
            <a:ext cx="9213723" cy="64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marL="228600" indent="-228600">
              <a:spcBef>
                <a:spcPts val="1000"/>
              </a:spcBef>
              <a:buFont typeface="Arial" panose="020B0604020202020204" pitchFamily="34" charset="0"/>
              <a:buChar char="•"/>
            </a:pPr>
            <a:r>
              <a:rPr lang="es-ES" sz="2400" b="0" dirty="0">
                <a:solidFill>
                  <a:schemeClr val="tx1"/>
                </a:solidFill>
                <a:ea typeface="+mn-ea"/>
              </a:rPr>
              <a:t>Tenemos un retorno de Inversión de</a:t>
            </a:r>
            <a:r>
              <a:rPr lang="es-ES" sz="2400" dirty="0">
                <a:solidFill>
                  <a:schemeClr val="tx1"/>
                </a:solidFill>
                <a:ea typeface="+mn-ea"/>
              </a:rPr>
              <a:t> S/. 16 335.00</a:t>
            </a:r>
          </a:p>
        </p:txBody>
      </p:sp>
      <p:pic>
        <p:nvPicPr>
          <p:cNvPr id="7" name="Imagen 6">
            <a:extLst>
              <a:ext uri="{FF2B5EF4-FFF2-40B4-BE49-F238E27FC236}">
                <a16:creationId xmlns:a16="http://schemas.microsoft.com/office/drawing/2014/main" id="{A3B34986-A542-4A1E-A43F-80D1B7B6CF43}"/>
              </a:ext>
            </a:extLst>
          </p:cNvPr>
          <p:cNvPicPr>
            <a:picLocks noChangeAspect="1"/>
          </p:cNvPicPr>
          <p:nvPr/>
        </p:nvPicPr>
        <p:blipFill rotWithShape="1">
          <a:blip r:embed="rId2"/>
          <a:srcRect l="7068" r="36444"/>
          <a:stretch/>
        </p:blipFill>
        <p:spPr>
          <a:xfrm>
            <a:off x="1277813" y="2445290"/>
            <a:ext cx="6162261" cy="1140581"/>
          </a:xfrm>
          <a:prstGeom prst="rect">
            <a:avLst/>
          </a:prstGeom>
        </p:spPr>
      </p:pic>
      <p:pic>
        <p:nvPicPr>
          <p:cNvPr id="8" name="Imagen 7">
            <a:extLst>
              <a:ext uri="{FF2B5EF4-FFF2-40B4-BE49-F238E27FC236}">
                <a16:creationId xmlns:a16="http://schemas.microsoft.com/office/drawing/2014/main" id="{A5D44E4B-9BBE-4094-87E8-9F1A6C385DE7}"/>
              </a:ext>
            </a:extLst>
          </p:cNvPr>
          <p:cNvPicPr>
            <a:picLocks noChangeAspect="1"/>
          </p:cNvPicPr>
          <p:nvPr/>
        </p:nvPicPr>
        <p:blipFill rotWithShape="1">
          <a:blip r:embed="rId3"/>
          <a:srcRect l="6772" r="13277"/>
          <a:stretch/>
        </p:blipFill>
        <p:spPr>
          <a:xfrm>
            <a:off x="1277813" y="3697384"/>
            <a:ext cx="6599583" cy="792552"/>
          </a:xfrm>
          <a:prstGeom prst="rect">
            <a:avLst/>
          </a:prstGeom>
        </p:spPr>
      </p:pic>
      <p:sp>
        <p:nvSpPr>
          <p:cNvPr id="10" name="CuadroTexto 9">
            <a:extLst>
              <a:ext uri="{FF2B5EF4-FFF2-40B4-BE49-F238E27FC236}">
                <a16:creationId xmlns:a16="http://schemas.microsoft.com/office/drawing/2014/main" id="{55ABDD0A-724D-4384-BA1D-E86A1FF32EB1}"/>
              </a:ext>
            </a:extLst>
          </p:cNvPr>
          <p:cNvSpPr txBox="1"/>
          <p:nvPr/>
        </p:nvSpPr>
        <p:spPr>
          <a:xfrm>
            <a:off x="1277812" y="4709487"/>
            <a:ext cx="9562465" cy="707886"/>
          </a:xfrm>
          <a:prstGeom prst="rect">
            <a:avLst/>
          </a:prstGeom>
          <a:noFill/>
        </p:spPr>
        <p:txBody>
          <a:bodyPr wrap="square">
            <a:spAutoFit/>
          </a:bodyPr>
          <a:lstStyle/>
          <a:p>
            <a:r>
              <a:rPr lang="es-ES" sz="2000" dirty="0">
                <a:solidFill>
                  <a:srgbClr val="000000"/>
                </a:solidFill>
                <a:effectLst/>
                <a:latin typeface="Arial" panose="020B0604020202020204" pitchFamily="34" charset="0"/>
                <a:ea typeface="Arial MT"/>
              </a:rPr>
              <a:t>El resultado se interpreta de la siguiente forma: “Por cada nuevo sol invertido en el proyecto la empresa ha de recuperar S/ 0.20”</a:t>
            </a:r>
            <a:endParaRPr lang="es-PE" sz="2000" dirty="0"/>
          </a:p>
        </p:txBody>
      </p:sp>
    </p:spTree>
    <p:extLst>
      <p:ext uri="{BB962C8B-B14F-4D97-AF65-F5344CB8AC3E}">
        <p14:creationId xmlns:p14="http://schemas.microsoft.com/office/powerpoint/2010/main" val="2250115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CRONOGRAMA DE ACTIVIDADES</a:t>
            </a:r>
            <a:endParaRPr lang="es-PE" sz="4000" dirty="0"/>
          </a:p>
        </p:txBody>
      </p:sp>
      <p:pic>
        <p:nvPicPr>
          <p:cNvPr id="4" name="Imagen 3">
            <a:extLst>
              <a:ext uri="{FF2B5EF4-FFF2-40B4-BE49-F238E27FC236}">
                <a16:creationId xmlns:a16="http://schemas.microsoft.com/office/drawing/2014/main" id="{9A1839F7-2AD4-41A4-95A1-C0C61C0E3E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77813" y="1537845"/>
            <a:ext cx="9213723" cy="4147338"/>
          </a:xfrm>
          <a:prstGeom prst="rect">
            <a:avLst/>
          </a:prstGeom>
          <a:noFill/>
        </p:spPr>
      </p:pic>
    </p:spTree>
    <p:extLst>
      <p:ext uri="{BB962C8B-B14F-4D97-AF65-F5344CB8AC3E}">
        <p14:creationId xmlns:p14="http://schemas.microsoft.com/office/powerpoint/2010/main" val="635527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CONCLUSIONES: </a:t>
            </a:r>
            <a:endParaRPr lang="es-PE" sz="4000" dirty="0"/>
          </a:p>
        </p:txBody>
      </p:sp>
      <p:sp>
        <p:nvSpPr>
          <p:cNvPr id="3" name="Marcador de contenido 2">
            <a:extLst>
              <a:ext uri="{FF2B5EF4-FFF2-40B4-BE49-F238E27FC236}">
                <a16:creationId xmlns:a16="http://schemas.microsoft.com/office/drawing/2014/main" id="{92AED1A9-48D1-4A21-B466-32D357BECF5F}"/>
              </a:ext>
            </a:extLst>
          </p:cNvPr>
          <p:cNvSpPr>
            <a:spLocks noGrp="1"/>
          </p:cNvSpPr>
          <p:nvPr>
            <p:ph idx="1"/>
          </p:nvPr>
        </p:nvSpPr>
        <p:spPr>
          <a:xfrm>
            <a:off x="1277812" y="1825625"/>
            <a:ext cx="9213723" cy="3806549"/>
          </a:xfrm>
        </p:spPr>
        <p:txBody>
          <a:bodyPr>
            <a:normAutofit/>
          </a:bodyPr>
          <a:lstStyle/>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La implementación de las aplicaciones móviles influye significativamente en el proceso de reciclaje en las familias, además, disminuirá los niveles de contaminación en la ciudad.</a:t>
            </a:r>
            <a:endParaRPr lang="es-PE" sz="2000" dirty="0">
              <a:effectLst/>
              <a:latin typeface="Arial" panose="020B0604020202020204" pitchFamily="34" charset="0"/>
              <a:ea typeface="Arial MT"/>
              <a:cs typeface="Arial" panose="020B0604020202020204" pitchFamily="34" charset="0"/>
            </a:endParaRPr>
          </a:p>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La implementación promueve e influencia la economía, al generar empleos dignos, además, de recompensar a cada usuario al comprarle los residuos que generó durante la semana estimulando y mejorando el reciclaje en la ciudad de Piura, Perú.</a:t>
            </a:r>
            <a:endParaRPr lang="es-PE" sz="2000" dirty="0">
              <a:effectLst/>
              <a:latin typeface="Arial" panose="020B0604020202020204" pitchFamily="34" charset="0"/>
              <a:ea typeface="Arial MT"/>
              <a:cs typeface="Arial" panose="020B0604020202020204" pitchFamily="34" charset="0"/>
            </a:endParaRPr>
          </a:p>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Se llegó a la conclusión de que el teléfono móvil, se convierte en una gran herramienta a la hora de adquirir buenos hábitos.</a:t>
            </a:r>
            <a:endParaRPr lang="es-PE" sz="2000" dirty="0">
              <a:effectLst/>
              <a:latin typeface="Arial" panose="020B0604020202020204" pitchFamily="34" charset="0"/>
              <a:ea typeface="Arial MT"/>
              <a:cs typeface="Arial" panose="020B0604020202020204" pitchFamily="34" charset="0"/>
            </a:endParaRPr>
          </a:p>
          <a:p>
            <a:pPr>
              <a:lnSpc>
                <a:spcPct val="100000"/>
              </a:lnSpc>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96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2147F-182A-4197-BD72-B5D4A7B0C025}"/>
              </a:ext>
            </a:extLst>
          </p:cNvPr>
          <p:cNvSpPr>
            <a:spLocks noGrp="1"/>
          </p:cNvSpPr>
          <p:nvPr>
            <p:ph type="title"/>
          </p:nvPr>
        </p:nvSpPr>
        <p:spPr/>
        <p:txBody>
          <a:bodyPr>
            <a:normAutofit/>
          </a:bodyPr>
          <a:lstStyle/>
          <a:p>
            <a:r>
              <a:rPr lang="es-PE" dirty="0"/>
              <a:t>GRACIAS POR SU:</a:t>
            </a:r>
          </a:p>
        </p:txBody>
      </p:sp>
      <p:sp>
        <p:nvSpPr>
          <p:cNvPr id="5" name="CuadroTexto 4">
            <a:extLst>
              <a:ext uri="{FF2B5EF4-FFF2-40B4-BE49-F238E27FC236}">
                <a16:creationId xmlns:a16="http://schemas.microsoft.com/office/drawing/2014/main" id="{EF6C2622-FBC9-4F66-8278-A006796EEA7F}"/>
              </a:ext>
            </a:extLst>
          </p:cNvPr>
          <p:cNvSpPr txBox="1"/>
          <p:nvPr/>
        </p:nvSpPr>
        <p:spPr>
          <a:xfrm>
            <a:off x="1335897" y="1567666"/>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1.</a:t>
            </a:r>
            <a:endParaRPr lang="es-PE" sz="5000" b="1" dirty="0">
              <a:solidFill>
                <a:srgbClr val="00B0F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ACA99B2-0C9F-457E-B042-4E2FCFDFB7BE}"/>
              </a:ext>
            </a:extLst>
          </p:cNvPr>
          <p:cNvSpPr txBox="1"/>
          <p:nvPr/>
        </p:nvSpPr>
        <p:spPr>
          <a:xfrm>
            <a:off x="1335897" y="2323711"/>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2.</a:t>
            </a:r>
            <a:endParaRPr lang="es-PE" sz="5000" b="1" dirty="0">
              <a:solidFill>
                <a:srgbClr val="00B0F0"/>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CAE9836-2311-45D1-A602-A716D5C8A6B4}"/>
              </a:ext>
            </a:extLst>
          </p:cNvPr>
          <p:cNvSpPr txBox="1"/>
          <p:nvPr/>
        </p:nvSpPr>
        <p:spPr>
          <a:xfrm>
            <a:off x="1335897" y="3151194"/>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3.</a:t>
            </a:r>
            <a:endParaRPr lang="es-PE" sz="5000" b="1" dirty="0">
              <a:solidFill>
                <a:srgbClr val="00B0F0"/>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A5E4E395-8C60-492E-BC2C-3199A612285F}"/>
              </a:ext>
            </a:extLst>
          </p:cNvPr>
          <p:cNvSpPr txBox="1"/>
          <p:nvPr/>
        </p:nvSpPr>
        <p:spPr>
          <a:xfrm>
            <a:off x="1335897" y="3978677"/>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4.</a:t>
            </a:r>
            <a:endParaRPr lang="es-PE" sz="5000" b="1" dirty="0">
              <a:solidFill>
                <a:srgbClr val="00B0F0"/>
              </a:solidFill>
              <a:latin typeface="Arial" panose="020B0604020202020204" pitchFamily="34" charset="0"/>
              <a:cs typeface="Arial" panose="020B0604020202020204" pitchFamily="34" charset="0"/>
            </a:endParaRPr>
          </a:p>
        </p:txBody>
      </p:sp>
      <p:sp>
        <p:nvSpPr>
          <p:cNvPr id="21" name="CuadroTexto 20">
            <a:extLst>
              <a:ext uri="{FF2B5EF4-FFF2-40B4-BE49-F238E27FC236}">
                <a16:creationId xmlns:a16="http://schemas.microsoft.com/office/drawing/2014/main" id="{E0AEB512-28F9-40D3-929B-DC57E687E328}"/>
              </a:ext>
            </a:extLst>
          </p:cNvPr>
          <p:cNvSpPr txBox="1"/>
          <p:nvPr/>
        </p:nvSpPr>
        <p:spPr>
          <a:xfrm>
            <a:off x="1335897" y="4797873"/>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5.</a:t>
            </a:r>
            <a:endParaRPr lang="es-PE" sz="5000" b="1" dirty="0">
              <a:solidFill>
                <a:srgbClr val="00B0F0"/>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7CC4A247-A852-4A60-9E4E-D6A73FD17BEB}"/>
              </a:ext>
            </a:extLst>
          </p:cNvPr>
          <p:cNvSpPr/>
          <p:nvPr/>
        </p:nvSpPr>
        <p:spPr>
          <a:xfrm>
            <a:off x="2154269" y="1800491"/>
            <a:ext cx="1935950" cy="523220"/>
          </a:xfrm>
          <a:prstGeom prst="rect">
            <a:avLst/>
          </a:prstGeom>
        </p:spPr>
        <p:txBody>
          <a:bodyPr wrap="square">
            <a:spAutoFit/>
          </a:bodyPr>
          <a:lstStyle/>
          <a:p>
            <a:pPr algn="just"/>
            <a:r>
              <a:rPr lang="es-PE" sz="2800" dirty="0">
                <a:latin typeface="Arial" pitchFamily="34" charset="0"/>
                <a:cs typeface="Arial" pitchFamily="34" charset="0"/>
              </a:rPr>
              <a:t>Atención.</a:t>
            </a:r>
          </a:p>
        </p:txBody>
      </p:sp>
      <p:sp>
        <p:nvSpPr>
          <p:cNvPr id="27" name="Rectángulo 26">
            <a:extLst>
              <a:ext uri="{FF2B5EF4-FFF2-40B4-BE49-F238E27FC236}">
                <a16:creationId xmlns:a16="http://schemas.microsoft.com/office/drawing/2014/main" id="{566F579D-78D0-470A-8184-B3F213BE696E}"/>
              </a:ext>
            </a:extLst>
          </p:cNvPr>
          <p:cNvSpPr/>
          <p:nvPr/>
        </p:nvSpPr>
        <p:spPr>
          <a:xfrm>
            <a:off x="2124619" y="4188573"/>
            <a:ext cx="2542018" cy="523220"/>
          </a:xfrm>
          <a:prstGeom prst="rect">
            <a:avLst/>
          </a:prstGeom>
        </p:spPr>
        <p:txBody>
          <a:bodyPr wrap="square">
            <a:spAutoFit/>
          </a:bodyPr>
          <a:lstStyle/>
          <a:p>
            <a:pPr algn="just"/>
            <a:r>
              <a:rPr lang="es-PE" sz="2800" dirty="0">
                <a:latin typeface="Arial" pitchFamily="34" charset="0"/>
                <a:cs typeface="Arial" pitchFamily="34" charset="0"/>
              </a:rPr>
              <a:t>Comprensión.</a:t>
            </a:r>
          </a:p>
        </p:txBody>
      </p:sp>
      <p:sp>
        <p:nvSpPr>
          <p:cNvPr id="29" name="Rectángulo 28">
            <a:extLst>
              <a:ext uri="{FF2B5EF4-FFF2-40B4-BE49-F238E27FC236}">
                <a16:creationId xmlns:a16="http://schemas.microsoft.com/office/drawing/2014/main" id="{61FD1917-3683-43DB-8E5A-E76137C872F9}"/>
              </a:ext>
            </a:extLst>
          </p:cNvPr>
          <p:cNvSpPr/>
          <p:nvPr/>
        </p:nvSpPr>
        <p:spPr>
          <a:xfrm>
            <a:off x="2124619" y="5049643"/>
            <a:ext cx="2542018" cy="523220"/>
          </a:xfrm>
          <a:prstGeom prst="rect">
            <a:avLst/>
          </a:prstGeom>
        </p:spPr>
        <p:txBody>
          <a:bodyPr wrap="square">
            <a:spAutoFit/>
          </a:bodyPr>
          <a:lstStyle/>
          <a:p>
            <a:pPr algn="just"/>
            <a:r>
              <a:rPr lang="es-PE" sz="2800" dirty="0">
                <a:latin typeface="Arial" pitchFamily="34" charset="0"/>
                <a:cs typeface="Arial" pitchFamily="34" charset="0"/>
              </a:rPr>
              <a:t>Compromiso.</a:t>
            </a:r>
          </a:p>
        </p:txBody>
      </p:sp>
      <p:sp>
        <p:nvSpPr>
          <p:cNvPr id="31" name="Rectángulo 30">
            <a:extLst>
              <a:ext uri="{FF2B5EF4-FFF2-40B4-BE49-F238E27FC236}">
                <a16:creationId xmlns:a16="http://schemas.microsoft.com/office/drawing/2014/main" id="{6F0CC633-8725-48D8-A6AE-6C2443F9449D}"/>
              </a:ext>
            </a:extLst>
          </p:cNvPr>
          <p:cNvSpPr/>
          <p:nvPr/>
        </p:nvSpPr>
        <p:spPr>
          <a:xfrm>
            <a:off x="2154269" y="2619020"/>
            <a:ext cx="3198977" cy="523220"/>
          </a:xfrm>
          <a:prstGeom prst="rect">
            <a:avLst/>
          </a:prstGeom>
        </p:spPr>
        <p:txBody>
          <a:bodyPr wrap="square">
            <a:spAutoFit/>
          </a:bodyPr>
          <a:lstStyle/>
          <a:p>
            <a:pPr algn="just"/>
            <a:r>
              <a:rPr lang="es-PE" sz="2800" dirty="0">
                <a:latin typeface="Arial" pitchFamily="34" charset="0"/>
                <a:cs typeface="Arial" pitchFamily="34" charset="0"/>
              </a:rPr>
              <a:t>Participación.</a:t>
            </a:r>
            <a:endParaRPr lang="es-PE" sz="2400" dirty="0">
              <a:latin typeface="Arial" pitchFamily="34" charset="0"/>
              <a:cs typeface="Arial" pitchFamily="34" charset="0"/>
            </a:endParaRPr>
          </a:p>
        </p:txBody>
      </p:sp>
      <p:sp>
        <p:nvSpPr>
          <p:cNvPr id="33" name="Rectángulo 32">
            <a:extLst>
              <a:ext uri="{FF2B5EF4-FFF2-40B4-BE49-F238E27FC236}">
                <a16:creationId xmlns:a16="http://schemas.microsoft.com/office/drawing/2014/main" id="{7AD2B041-6E0B-4836-ABC4-F6DA0C23CF32}"/>
              </a:ext>
            </a:extLst>
          </p:cNvPr>
          <p:cNvSpPr/>
          <p:nvPr/>
        </p:nvSpPr>
        <p:spPr>
          <a:xfrm>
            <a:off x="2124620" y="3369326"/>
            <a:ext cx="4777625" cy="523220"/>
          </a:xfrm>
          <a:prstGeom prst="rect">
            <a:avLst/>
          </a:prstGeom>
        </p:spPr>
        <p:txBody>
          <a:bodyPr wrap="square">
            <a:spAutoFit/>
          </a:bodyPr>
          <a:lstStyle/>
          <a:p>
            <a:pPr algn="just"/>
            <a:r>
              <a:rPr lang="es-PE" sz="2800" dirty="0">
                <a:latin typeface="Arial" pitchFamily="34" charset="0"/>
                <a:cs typeface="Arial" pitchFamily="34" charset="0"/>
              </a:rPr>
              <a:t>Interés de mejorar cada día.</a:t>
            </a:r>
          </a:p>
        </p:txBody>
      </p:sp>
    </p:spTree>
    <p:extLst>
      <p:ext uri="{BB962C8B-B14F-4D97-AF65-F5344CB8AC3E}">
        <p14:creationId xmlns:p14="http://schemas.microsoft.com/office/powerpoint/2010/main" val="1584408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449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419B2A-D5C7-4A72-96C1-227873CFB0D0}"/>
              </a:ext>
            </a:extLst>
          </p:cNvPr>
          <p:cNvSpPr>
            <a:spLocks noGrp="1"/>
          </p:cNvSpPr>
          <p:nvPr>
            <p:ph type="title"/>
          </p:nvPr>
        </p:nvSpPr>
        <p:spPr/>
        <p:txBody>
          <a:bodyPr>
            <a:normAutofit fontScale="90000"/>
          </a:bodyPr>
          <a:lstStyle/>
          <a:p>
            <a:r>
              <a:rPr lang="es-PE" dirty="0"/>
              <a:t>INTRODUCCIÓN </a:t>
            </a:r>
          </a:p>
        </p:txBody>
      </p:sp>
      <p:sp>
        <p:nvSpPr>
          <p:cNvPr id="7" name="Marcador de contenido 6">
            <a:extLst>
              <a:ext uri="{FF2B5EF4-FFF2-40B4-BE49-F238E27FC236}">
                <a16:creationId xmlns:a16="http://schemas.microsoft.com/office/drawing/2014/main" id="{4ABDB239-AC9F-44C9-A3FE-E2F05297210A}"/>
              </a:ext>
            </a:extLst>
          </p:cNvPr>
          <p:cNvSpPr>
            <a:spLocks noGrp="1"/>
          </p:cNvSpPr>
          <p:nvPr>
            <p:ph idx="1"/>
          </p:nvPr>
        </p:nvSpPr>
        <p:spPr>
          <a:xfrm>
            <a:off x="838200" y="1825624"/>
            <a:ext cx="6291470" cy="4045089"/>
          </a:xfrm>
        </p:spPr>
        <p:txBody>
          <a:bodyPr>
            <a:normAutofit/>
          </a:bodyPr>
          <a:lstStyle/>
          <a:p>
            <a:pPr marL="0" indent="0" algn="just">
              <a:lnSpc>
                <a:spcPct val="100000"/>
              </a:lnSpc>
              <a:buNone/>
            </a:pPr>
            <a:r>
              <a:rPr lang="es-ES" sz="2000" dirty="0">
                <a:latin typeface="Arial" panose="020B0604020202020204" pitchFamily="34" charset="0"/>
                <a:cs typeface="Arial" panose="020B0604020202020204" pitchFamily="34" charset="0"/>
              </a:rPr>
              <a:t>MR JED una empresa dedicada a la instalación de cámaras, soporte técnico, desarrollo de software, etc. se puso en la tarea de desarrollar una aplicación móvil bajo el nombre de </a:t>
            </a:r>
            <a:r>
              <a:rPr lang="es-ES" sz="2000" b="1" dirty="0" err="1">
                <a:latin typeface="Arial" panose="020B0604020202020204" pitchFamily="34" charset="0"/>
                <a:cs typeface="Arial" panose="020B0604020202020204" pitchFamily="34" charset="0"/>
              </a:rPr>
              <a:t>EcoMoney</a:t>
            </a:r>
            <a:r>
              <a:rPr lang="es-ES" sz="2000" dirty="0">
                <a:latin typeface="Arial" panose="020B0604020202020204" pitchFamily="34" charset="0"/>
                <a:cs typeface="Arial" panose="020B0604020202020204" pitchFamily="34" charset="0"/>
              </a:rPr>
              <a:t> para mejorar la gestión de los residuos reciclables de la ciudad de Piura. </a:t>
            </a:r>
          </a:p>
          <a:p>
            <a:pPr marL="0" indent="0" algn="just">
              <a:lnSpc>
                <a:spcPct val="100000"/>
              </a:lnSpc>
              <a:buNone/>
            </a:pPr>
            <a:r>
              <a:rPr lang="es-ES" sz="2000" dirty="0">
                <a:latin typeface="Arial" panose="020B0604020202020204" pitchFamily="34" charset="0"/>
                <a:cs typeface="Arial" panose="020B0604020202020204" pitchFamily="34" charset="0"/>
              </a:rPr>
              <a:t>Esta aplicación se divide en tres partes:</a:t>
            </a:r>
          </a:p>
          <a:p>
            <a:pPr algn="just">
              <a:lnSpc>
                <a:spcPct val="100000"/>
              </a:lnSpc>
            </a:pPr>
            <a:r>
              <a:rPr lang="es-ES" sz="2000" b="1" dirty="0">
                <a:latin typeface="Arial" panose="020B0604020202020204" pitchFamily="34" charset="0"/>
                <a:cs typeface="Arial" panose="020B0604020202020204" pitchFamily="34" charset="0"/>
              </a:rPr>
              <a:t>App Administrador</a:t>
            </a:r>
          </a:p>
          <a:p>
            <a:pPr algn="just">
              <a:lnSpc>
                <a:spcPct val="100000"/>
              </a:lnSpc>
            </a:pPr>
            <a:r>
              <a:rPr lang="es-ES" sz="2000" b="1" dirty="0">
                <a:latin typeface="Arial" panose="020B0604020202020204" pitchFamily="34" charset="0"/>
                <a:cs typeface="Arial" panose="020B0604020202020204" pitchFamily="34" charset="0"/>
              </a:rPr>
              <a:t>App Recolector </a:t>
            </a:r>
          </a:p>
          <a:p>
            <a:pPr algn="just">
              <a:lnSpc>
                <a:spcPct val="100000"/>
              </a:lnSpc>
            </a:pPr>
            <a:r>
              <a:rPr lang="es-ES" sz="2000" b="1" dirty="0">
                <a:latin typeface="Arial" panose="020B0604020202020204" pitchFamily="34" charset="0"/>
                <a:cs typeface="Arial" panose="020B0604020202020204" pitchFamily="34" charset="0"/>
              </a:rPr>
              <a:t>App Cliente </a:t>
            </a:r>
            <a:endParaRPr lang="es-PE" sz="2000" b="1"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27B322B3-73BE-4159-9448-C6CCD89F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157" y="1825624"/>
            <a:ext cx="3713785" cy="3713785"/>
          </a:xfrm>
          <a:prstGeom prst="rect">
            <a:avLst/>
          </a:prstGeom>
        </p:spPr>
      </p:pic>
    </p:spTree>
    <p:extLst>
      <p:ext uri="{BB962C8B-B14F-4D97-AF65-F5344CB8AC3E}">
        <p14:creationId xmlns:p14="http://schemas.microsoft.com/office/powerpoint/2010/main" val="133266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 GENERAL</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678914" y="2365984"/>
            <a:ext cx="4830060" cy="2842120"/>
          </a:xfrm>
        </p:spPr>
        <p:txBody>
          <a:bodyPr>
            <a:noAutofit/>
          </a:bodyPr>
          <a:lstStyle/>
          <a:p>
            <a:pPr algn="just">
              <a:lnSpc>
                <a:spcPct val="100000"/>
              </a:lnSpc>
              <a:spcAft>
                <a:spcPts val="800"/>
              </a:spcAft>
            </a:pPr>
            <a:r>
              <a:rPr lang="es-ES" sz="2000" dirty="0">
                <a:latin typeface="Arial" panose="020B0604020202020204" pitchFamily="34" charset="0"/>
                <a:cs typeface="Arial" panose="020B0604020202020204" pitchFamily="34" charset="0"/>
              </a:rPr>
              <a:t>Optimizar la recolección de residuos reciclables según la demanda de los clientes, a través, de la implementación de tres aplicaciones móviles generando un impacto socio ambiental en la ciudad de Piura.</a:t>
            </a:r>
            <a:endParaRPr lang="es-PE" sz="2000" dirty="0">
              <a:latin typeface="Arial" panose="020B0604020202020204" pitchFamily="34" charset="0"/>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68274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OBJETIVOS ESPECÍFICOS</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449977" y="1736036"/>
            <a:ext cx="6264941" cy="3790122"/>
          </a:xfrm>
        </p:spPr>
        <p:txBody>
          <a:bodyPr>
            <a:noAutofit/>
          </a:bodyPr>
          <a:lstStyle/>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administrador, quien registrará los productos o materiales con los que se trabajará, tales como botellas, papel y metales. Además, será quien registre a cada recolector contratado y quien les asigne la tarea de ir a los hogares que trabajen con este sistema, previa solicitud de recojo hecha por el cliente.</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recolector, quien después de ingresar a la aplicación con sus credenciales, podrá registrar o afiliar a cada cliente interesado. Podrá ver y mapear las solicitudes que se le asignaron, revisar los datos del cliente para luego seguir la ruta trazada por la aplicación. Además, podrá ingresar los pesos de cada material previo pesado, para luego poder hacer el pago en efectivo al cliente.</a:t>
            </a:r>
            <a:endParaRPr lang="es-PE" sz="1600" dirty="0">
              <a:effectLst/>
              <a:latin typeface="Arial" panose="020B0604020202020204" pitchFamily="34" charset="0"/>
              <a:ea typeface="Arial MT"/>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231354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OBJETIVOS ESPECÍFICOS</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622254" y="2080591"/>
            <a:ext cx="5865934" cy="2968487"/>
          </a:xfrm>
        </p:spPr>
        <p:txBody>
          <a:bodyPr>
            <a:noAutofit/>
          </a:bodyPr>
          <a:lstStyle/>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cliente, quien luego de ingresar sus credenciales podrá solicitar el recojo de los materiales reciclables con los que dispone.</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Disminuir el desecho de residuos a las calles optimizando la recolección.</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Generar satisfacción en los usuarios al recibir un incentivo según el volumen de material reciclable.</a:t>
            </a:r>
            <a:endParaRPr lang="es-PE" sz="1600" dirty="0">
              <a:effectLst/>
              <a:latin typeface="Arial" panose="020B0604020202020204" pitchFamily="34" charset="0"/>
              <a:ea typeface="Arial MT"/>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27753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F7938EB-8142-4291-9FC2-9EAC7C9E23DA}"/>
              </a:ext>
            </a:extLst>
          </p:cNvPr>
          <p:cNvSpPr>
            <a:spLocks noGrp="1"/>
          </p:cNvSpPr>
          <p:nvPr>
            <p:ph type="title"/>
          </p:nvPr>
        </p:nvSpPr>
        <p:spPr/>
        <p:txBody>
          <a:bodyPr>
            <a:normAutofit fontScale="90000"/>
          </a:bodyPr>
          <a:lstStyle/>
          <a:p>
            <a:r>
              <a:rPr lang="es-PE" dirty="0"/>
              <a:t>DESCRIPCIÓN DE LA INNOVACIÓN Y/O MEJORA</a:t>
            </a:r>
          </a:p>
        </p:txBody>
      </p:sp>
      <p:sp>
        <p:nvSpPr>
          <p:cNvPr id="5" name="Marcador de contenido 4">
            <a:extLst>
              <a:ext uri="{FF2B5EF4-FFF2-40B4-BE49-F238E27FC236}">
                <a16:creationId xmlns:a16="http://schemas.microsoft.com/office/drawing/2014/main" id="{E55B83BA-A2CB-4714-BA1D-09C4E7621BF3}"/>
              </a:ext>
            </a:extLst>
          </p:cNvPr>
          <p:cNvSpPr>
            <a:spLocks noGrp="1"/>
          </p:cNvSpPr>
          <p:nvPr>
            <p:ph idx="1"/>
          </p:nvPr>
        </p:nvSpPr>
        <p:spPr>
          <a:xfrm>
            <a:off x="838200" y="1510748"/>
            <a:ext cx="10515600" cy="1696278"/>
          </a:xfrm>
        </p:spPr>
        <p:txBody>
          <a:bodyPr>
            <a:noAutofit/>
          </a:bodyPr>
          <a:lstStyle/>
          <a:p>
            <a:pPr marL="0" indent="0" algn="just">
              <a:lnSpc>
                <a:spcPct val="100000"/>
              </a:lnSpc>
              <a:buNone/>
            </a:pPr>
            <a:r>
              <a:rPr lang="es-ES" sz="2000" dirty="0">
                <a:latin typeface="Arial" panose="020B0604020202020204" pitchFamily="34" charset="0"/>
                <a:cs typeface="Arial" panose="020B0604020202020204" pitchFamily="34" charset="0"/>
              </a:rPr>
              <a:t>Mediante conocimiento previo de la situación que enfrenta nuestra ciudad de Piura, ante el constante desecho de basura a las calles, en donde, además, el personal encargado de la recolección de residuos sólidos (basura) no se da abasto debido la mala gestión de esta actividad, se decidió contribuir con el cuidado del ambiente al poner a disposición tres aplicaciones de reciclaje que gestionen e incentiven el reciclaje en los ciudadanos. </a:t>
            </a:r>
          </a:p>
        </p:txBody>
      </p:sp>
      <p:pic>
        <p:nvPicPr>
          <p:cNvPr id="3" name="Imagen 2">
            <a:extLst>
              <a:ext uri="{FF2B5EF4-FFF2-40B4-BE49-F238E27FC236}">
                <a16:creationId xmlns:a16="http://schemas.microsoft.com/office/drawing/2014/main" id="{DCA2E5F8-D6B3-4B4F-95AD-4D629E824A11}"/>
              </a:ext>
            </a:extLst>
          </p:cNvPr>
          <p:cNvPicPr>
            <a:picLocks noChangeAspect="1"/>
          </p:cNvPicPr>
          <p:nvPr/>
        </p:nvPicPr>
        <p:blipFill>
          <a:blip r:embed="rId2"/>
          <a:stretch>
            <a:fillRect/>
          </a:stretch>
        </p:blipFill>
        <p:spPr>
          <a:xfrm>
            <a:off x="6771859" y="3310145"/>
            <a:ext cx="4515677" cy="2826696"/>
          </a:xfrm>
          <a:prstGeom prst="rect">
            <a:avLst/>
          </a:prstGeom>
        </p:spPr>
      </p:pic>
      <p:sp>
        <p:nvSpPr>
          <p:cNvPr id="7" name="CuadroTexto 6">
            <a:extLst>
              <a:ext uri="{FF2B5EF4-FFF2-40B4-BE49-F238E27FC236}">
                <a16:creationId xmlns:a16="http://schemas.microsoft.com/office/drawing/2014/main" id="{925CD5C8-E3BE-4138-81FE-618F3A4275D7}"/>
              </a:ext>
            </a:extLst>
          </p:cNvPr>
          <p:cNvSpPr txBox="1"/>
          <p:nvPr/>
        </p:nvSpPr>
        <p:spPr>
          <a:xfrm>
            <a:off x="838200" y="3442667"/>
            <a:ext cx="6115878" cy="1938992"/>
          </a:xfrm>
          <a:prstGeom prst="rect">
            <a:avLst/>
          </a:prstGeom>
          <a:noFill/>
        </p:spPr>
        <p:txBody>
          <a:bodyPr wrap="square">
            <a:spAutoFit/>
          </a:bodyPr>
          <a:lstStyle/>
          <a:p>
            <a:pPr marL="0" indent="0" algn="just">
              <a:lnSpc>
                <a:spcPct val="100000"/>
              </a:lnSpc>
              <a:buNone/>
            </a:pPr>
            <a:r>
              <a:rPr lang="es-PE" sz="2000" dirty="0">
                <a:latin typeface="Arial" panose="020B0604020202020204" pitchFamily="34" charset="0"/>
                <a:cs typeface="Arial" panose="020B0604020202020204" pitchFamily="34" charset="0"/>
              </a:rPr>
              <a:t>Este proyecto se llevó a cabo utilizando:</a:t>
            </a:r>
          </a:p>
          <a:p>
            <a:pPr marL="342900" indent="-342900" algn="just">
              <a:lnSpc>
                <a:spcPct val="100000"/>
              </a:lnSpc>
              <a:buFontTx/>
              <a:buChar char="-"/>
            </a:pPr>
            <a:r>
              <a:rPr lang="es-PE" sz="2000" dirty="0">
                <a:latin typeface="Arial" panose="020B0604020202020204" pitchFamily="34" charset="0"/>
                <a:cs typeface="Arial" panose="020B0604020202020204" pitchFamily="34" charset="0"/>
              </a:rPr>
              <a:t>El patrón de software MVVM</a:t>
            </a:r>
          </a:p>
          <a:p>
            <a:pPr marL="342900" indent="-342900" algn="just">
              <a:lnSpc>
                <a:spcPct val="100000"/>
              </a:lnSpc>
              <a:buFontTx/>
              <a:buChar char="-"/>
            </a:pPr>
            <a:r>
              <a:rPr lang="es-PE" sz="2000" dirty="0">
                <a:latin typeface="Arial" panose="020B0604020202020204" pitchFamily="34" charset="0"/>
                <a:cs typeface="Arial" panose="020B0604020202020204" pitchFamily="34" charset="0"/>
              </a:rPr>
              <a:t>C#</a:t>
            </a:r>
          </a:p>
          <a:p>
            <a:pPr marL="342900" indent="-342900" algn="just">
              <a:lnSpc>
                <a:spcPct val="100000"/>
              </a:lnSpc>
              <a:buFontTx/>
              <a:buChar char="-"/>
            </a:pPr>
            <a:r>
              <a:rPr lang="es-PE" sz="2000" dirty="0" err="1">
                <a:latin typeface="Arial" panose="020B0604020202020204" pitchFamily="34" charset="0"/>
                <a:cs typeface="Arial" panose="020B0604020202020204" pitchFamily="34" charset="0"/>
              </a:rPr>
              <a:t>Xamarin</a:t>
            </a:r>
            <a:r>
              <a:rPr lang="es-PE" sz="2000" dirty="0">
                <a:latin typeface="Arial" panose="020B0604020202020204" pitchFamily="34" charset="0"/>
                <a:cs typeface="Arial" panose="020B0604020202020204" pitchFamily="34" charset="0"/>
              </a:rPr>
              <a:t> </a:t>
            </a:r>
            <a:r>
              <a:rPr lang="es-PE" sz="2000" dirty="0" err="1">
                <a:latin typeface="Arial" panose="020B0604020202020204" pitchFamily="34" charset="0"/>
                <a:cs typeface="Arial" panose="020B0604020202020204" pitchFamily="34" charset="0"/>
              </a:rPr>
              <a:t>Forms</a:t>
            </a:r>
            <a:endParaRPr lang="es-PE" sz="2000" dirty="0">
              <a:latin typeface="Arial" panose="020B0604020202020204" pitchFamily="34" charset="0"/>
              <a:cs typeface="Arial" panose="020B0604020202020204" pitchFamily="34" charset="0"/>
            </a:endParaRPr>
          </a:p>
          <a:p>
            <a:pPr marL="342900" indent="-342900" algn="just">
              <a:lnSpc>
                <a:spcPct val="100000"/>
              </a:lnSpc>
              <a:buFontTx/>
              <a:buChar char="-"/>
            </a:pPr>
            <a:r>
              <a:rPr lang="es-PE" sz="2000" dirty="0" err="1">
                <a:latin typeface="Arial" panose="020B0604020202020204" pitchFamily="34" charset="0"/>
                <a:cs typeface="Arial" panose="020B0604020202020204" pitchFamily="34" charset="0"/>
              </a:rPr>
              <a:t>Firebase</a:t>
            </a:r>
            <a:r>
              <a:rPr lang="es-PE" sz="2000" dirty="0">
                <a:latin typeface="Arial" panose="020B0604020202020204" pitchFamily="34" charset="0"/>
                <a:cs typeface="Arial" panose="020B0604020202020204" pitchFamily="34" charset="0"/>
              </a:rPr>
              <a:t> como motor de Base de Datos</a:t>
            </a:r>
          </a:p>
          <a:p>
            <a:pPr marL="342900" indent="-342900" algn="just">
              <a:lnSpc>
                <a:spcPct val="100000"/>
              </a:lnSpc>
              <a:buFontTx/>
              <a:buChar char="-"/>
            </a:pPr>
            <a:r>
              <a:rPr lang="es-PE" sz="2000" dirty="0">
                <a:latin typeface="Arial" panose="020B0604020202020204" pitchFamily="34" charset="0"/>
                <a:cs typeface="Arial" panose="020B0604020202020204" pitchFamily="34" charset="0"/>
              </a:rPr>
              <a:t>Google </a:t>
            </a:r>
            <a:r>
              <a:rPr lang="es-PE" sz="2000" dirty="0" err="1">
                <a:latin typeface="Arial" panose="020B0604020202020204" pitchFamily="34" charset="0"/>
                <a:cs typeface="Arial" panose="020B0604020202020204" pitchFamily="34" charset="0"/>
              </a:rPr>
              <a:t>Maps</a:t>
            </a:r>
            <a:r>
              <a:rPr lang="es-PE"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64775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F7938EB-8142-4291-9FC2-9EAC7C9E23DA}"/>
              </a:ext>
            </a:extLst>
          </p:cNvPr>
          <p:cNvSpPr>
            <a:spLocks noGrp="1"/>
          </p:cNvSpPr>
          <p:nvPr>
            <p:ph type="title"/>
          </p:nvPr>
        </p:nvSpPr>
        <p:spPr/>
        <p:txBody>
          <a:bodyPr>
            <a:normAutofit fontScale="90000"/>
          </a:bodyPr>
          <a:lstStyle/>
          <a:p>
            <a:r>
              <a:rPr lang="es-PE" dirty="0"/>
              <a:t>DESCRIPCIÓN DE LA INNOVACIÓN Y/O MEJORA</a:t>
            </a:r>
          </a:p>
        </p:txBody>
      </p:sp>
      <p:sp>
        <p:nvSpPr>
          <p:cNvPr id="5" name="Marcador de contenido 4">
            <a:extLst>
              <a:ext uri="{FF2B5EF4-FFF2-40B4-BE49-F238E27FC236}">
                <a16:creationId xmlns:a16="http://schemas.microsoft.com/office/drawing/2014/main" id="{E55B83BA-A2CB-4714-BA1D-09C4E7621BF3}"/>
              </a:ext>
            </a:extLst>
          </p:cNvPr>
          <p:cNvSpPr>
            <a:spLocks noGrp="1"/>
          </p:cNvSpPr>
          <p:nvPr>
            <p:ph idx="1"/>
          </p:nvPr>
        </p:nvSpPr>
        <p:spPr>
          <a:xfrm>
            <a:off x="838200" y="1510747"/>
            <a:ext cx="10515600" cy="4626459"/>
          </a:xfrm>
        </p:spPr>
        <p:txBody>
          <a:bodyPr>
            <a:noAutofit/>
          </a:bodyPr>
          <a:lstStyle/>
          <a:p>
            <a:pPr marL="0" indent="0" algn="just">
              <a:lnSpc>
                <a:spcPct val="100000"/>
              </a:lnSpc>
              <a:buNone/>
            </a:pPr>
            <a:r>
              <a:rPr lang="es-ES" b="1" dirty="0">
                <a:latin typeface="Arial" panose="020B0604020202020204" pitchFamily="34" charset="0"/>
                <a:cs typeface="Arial" panose="020B0604020202020204" pitchFamily="34" charset="0"/>
              </a:rPr>
              <a:t>Características de las aplicaciones: </a:t>
            </a:r>
          </a:p>
          <a:p>
            <a:pPr marL="0" indent="0" algn="just">
              <a:lnSpc>
                <a:spcPct val="100000"/>
              </a:lnSpc>
              <a:buNone/>
            </a:pPr>
            <a:r>
              <a:rPr lang="es-ES" sz="2000" b="1" dirty="0">
                <a:latin typeface="Arial" panose="020B0604020202020204" pitchFamily="34" charset="0"/>
                <a:cs typeface="Arial" panose="020B0604020202020204" pitchFamily="34" charset="0"/>
              </a:rPr>
              <a:t>App Administrador </a:t>
            </a:r>
          </a:p>
          <a:p>
            <a:pPr marL="0" indent="0" algn="just">
              <a:lnSpc>
                <a:spcPct val="100000"/>
              </a:lnSpc>
              <a:buNone/>
            </a:pPr>
            <a:r>
              <a:rPr lang="es-ES" sz="2000" dirty="0">
                <a:latin typeface="Arial" panose="020B0604020202020204" pitchFamily="34" charset="0"/>
                <a:cs typeface="Arial" panose="020B0604020202020204" pitchFamily="34" charset="0"/>
              </a:rPr>
              <a:t>Es quien registra al personal recolector contratado, registra los materiales autorizados a recolectar y quien asigna a los recolectores la tarea de ir a los determinados puntos de entrega. </a:t>
            </a:r>
          </a:p>
          <a:p>
            <a:pPr marL="0" indent="0" algn="just">
              <a:lnSpc>
                <a:spcPct val="100000"/>
              </a:lnSpc>
              <a:buNone/>
            </a:pPr>
            <a:r>
              <a:rPr lang="es-ES" sz="2000" b="1" dirty="0">
                <a:latin typeface="Arial" panose="020B0604020202020204" pitchFamily="34" charset="0"/>
                <a:cs typeface="Arial" panose="020B0604020202020204" pitchFamily="34" charset="0"/>
              </a:rPr>
              <a:t>App Recolector</a:t>
            </a:r>
          </a:p>
          <a:p>
            <a:pPr marL="0" indent="0" algn="just">
              <a:lnSpc>
                <a:spcPct val="100000"/>
              </a:lnSpc>
              <a:buNone/>
            </a:pPr>
            <a:r>
              <a:rPr lang="es-ES" sz="2000" dirty="0">
                <a:latin typeface="Arial" panose="020B0604020202020204" pitchFamily="34" charset="0"/>
                <a:cs typeface="Arial" panose="020B0604020202020204" pitchFamily="34" charset="0"/>
              </a:rPr>
              <a:t>Es quien afilia a los nuevos clientes y quien pasa por cada casa recogiendo los materiales reciclables. </a:t>
            </a:r>
          </a:p>
          <a:p>
            <a:pPr marL="0" indent="0" algn="just">
              <a:lnSpc>
                <a:spcPct val="100000"/>
              </a:lnSpc>
              <a:buNone/>
            </a:pPr>
            <a:r>
              <a:rPr lang="es-ES" sz="2000" b="1" dirty="0">
                <a:latin typeface="Arial" panose="020B0604020202020204" pitchFamily="34" charset="0"/>
                <a:cs typeface="Arial" panose="020B0604020202020204" pitchFamily="34" charset="0"/>
              </a:rPr>
              <a:t>App Cliente</a:t>
            </a:r>
          </a:p>
          <a:p>
            <a:pPr marL="0" indent="0" algn="just">
              <a:lnSpc>
                <a:spcPct val="100000"/>
              </a:lnSpc>
              <a:buNone/>
            </a:pPr>
            <a:r>
              <a:rPr lang="es-ES" sz="2000" dirty="0">
                <a:latin typeface="Arial" panose="020B0604020202020204" pitchFamily="34" charset="0"/>
                <a:cs typeface="Arial" panose="020B0604020202020204" pitchFamily="34" charset="0"/>
              </a:rPr>
              <a:t>Es quien solicita recoger los materiales en su domicilio. </a:t>
            </a:r>
            <a:endParaRPr lang="es-PE" sz="2000" dirty="0">
              <a:latin typeface="Arial" panose="020B0604020202020204" pitchFamily="34" charset="0"/>
              <a:cs typeface="Arial" panose="020B0604020202020204" pitchFamily="34" charset="0"/>
            </a:endParaRPr>
          </a:p>
          <a:p>
            <a:pPr algn="just">
              <a:lnSpc>
                <a:spcPct val="100000"/>
              </a:lnSpc>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927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PROCESO ACTUAL</a:t>
            </a:r>
            <a:endParaRPr lang="es-PE" sz="4000" dirty="0"/>
          </a:p>
        </p:txBody>
      </p:sp>
      <p:pic>
        <p:nvPicPr>
          <p:cNvPr id="6" name="Imagen 5">
            <a:extLst>
              <a:ext uri="{FF2B5EF4-FFF2-40B4-BE49-F238E27FC236}">
                <a16:creationId xmlns:a16="http://schemas.microsoft.com/office/drawing/2014/main" id="{525CB20B-655D-40C9-A47D-46930B6918DF}"/>
              </a:ext>
            </a:extLst>
          </p:cNvPr>
          <p:cNvPicPr/>
          <p:nvPr/>
        </p:nvPicPr>
        <p:blipFill rotWithShape="1">
          <a:blip r:embed="rId2" cstate="print">
            <a:extLst>
              <a:ext uri="{28A0092B-C50C-407E-A947-70E740481C1C}">
                <a14:useLocalDpi xmlns:a14="http://schemas.microsoft.com/office/drawing/2010/main" val="0"/>
              </a:ext>
            </a:extLst>
          </a:blip>
          <a:srcRect b="21458"/>
          <a:stretch/>
        </p:blipFill>
        <p:spPr bwMode="auto">
          <a:xfrm>
            <a:off x="1166899" y="1443884"/>
            <a:ext cx="9377645" cy="48735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4645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2" y="580291"/>
            <a:ext cx="9478419" cy="646929"/>
          </a:xfrm>
        </p:spPr>
        <p:txBody>
          <a:bodyPr>
            <a:normAutofit/>
          </a:bodyPr>
          <a:lstStyle/>
          <a:p>
            <a:r>
              <a:rPr lang="es-PE" sz="2400" b="1" dirty="0">
                <a:effectLst/>
                <a:latin typeface="Arial" panose="020B0604020202020204" pitchFamily="34" charset="0"/>
                <a:ea typeface="Arial" panose="020B0604020202020204" pitchFamily="34" charset="0"/>
                <a:cs typeface="Times New Roman" panose="02020603050405020304" pitchFamily="18" charset="0"/>
              </a:rPr>
              <a:t>DIAGRAMA DE PROCESO </a:t>
            </a:r>
            <a:r>
              <a:rPr lang="es-PE" sz="2400" dirty="0">
                <a:ea typeface="Arial" panose="020B0604020202020204" pitchFamily="34" charset="0"/>
                <a:cs typeface="Times New Roman" panose="02020603050405020304" pitchFamily="18" charset="0"/>
              </a:rPr>
              <a:t>M</a:t>
            </a:r>
            <a:r>
              <a:rPr lang="es-PE" sz="2400" b="1" dirty="0">
                <a:effectLst/>
                <a:latin typeface="Arial" panose="020B0604020202020204" pitchFamily="34" charset="0"/>
                <a:ea typeface="Arial" panose="020B0604020202020204" pitchFamily="34" charset="0"/>
                <a:cs typeface="Times New Roman" panose="02020603050405020304" pitchFamily="18" charset="0"/>
              </a:rPr>
              <a:t>EJORADO</a:t>
            </a:r>
            <a:endParaRPr lang="es-PE" sz="2400" dirty="0"/>
          </a:p>
        </p:txBody>
      </p:sp>
      <p:pic>
        <p:nvPicPr>
          <p:cNvPr id="6" name="Imagen 5">
            <a:extLst>
              <a:ext uri="{FF2B5EF4-FFF2-40B4-BE49-F238E27FC236}">
                <a16:creationId xmlns:a16="http://schemas.microsoft.com/office/drawing/2014/main" id="{BC29F8F3-F9B7-4084-9523-5682A6C304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811" y="1448754"/>
            <a:ext cx="7561389" cy="4895215"/>
          </a:xfrm>
          <a:prstGeom prst="rect">
            <a:avLst/>
          </a:prstGeom>
          <a:noFill/>
          <a:ln>
            <a:noFill/>
          </a:ln>
        </p:spPr>
      </p:pic>
    </p:spTree>
    <p:extLst>
      <p:ext uri="{BB962C8B-B14F-4D97-AF65-F5344CB8AC3E}">
        <p14:creationId xmlns:p14="http://schemas.microsoft.com/office/powerpoint/2010/main" val="50129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7338</TotalTime>
  <Words>810</Words>
  <Application>Microsoft Office PowerPoint</Application>
  <PresentationFormat>Panorámica</PresentationFormat>
  <Paragraphs>71</Paragraphs>
  <Slides>19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Calibri Light</vt:lpstr>
      <vt:lpstr>Symbol</vt:lpstr>
      <vt:lpstr>Tema de Office</vt:lpstr>
      <vt:lpstr>Implementación de una App Móvil (Android) para administrar el reciclaje de materiales en la empresa Mr. JED Ingeniería y Desarrollo - Piura; 2022.</vt:lpstr>
      <vt:lpstr>INTRODUCCIÓN </vt:lpstr>
      <vt:lpstr>OBJETIVO GENERAL</vt:lpstr>
      <vt:lpstr>OBJETIVOS ESPECÍFICOS</vt:lpstr>
      <vt:lpstr>OBJETIVOS ESPECÍFICOS</vt:lpstr>
      <vt:lpstr>DESCRIPCIÓN DE LA INNOVACIÓN Y/O MEJORA</vt:lpstr>
      <vt:lpstr>DESCRIPCIÓN DE LA INNOVACIÓN Y/O MEJORA</vt:lpstr>
      <vt:lpstr>DIAGRAMA DE PROCESO ACTUAL</vt:lpstr>
      <vt:lpstr>DIAGRAMA DE PROCESO MEJORADO</vt:lpstr>
      <vt:lpstr>DIAGRAMA DE ISHIKAWA</vt:lpstr>
      <vt:lpstr>DIAGRAMA DE PARETO</vt:lpstr>
      <vt:lpstr>KPI PRINCIPAL (Indicador clave de rendimiento)</vt:lpstr>
      <vt:lpstr>IMPLEMENTACIÓN | PLANOS DE PROYECTO</vt:lpstr>
      <vt:lpstr>COSTOS – INVERSIÓN | COSTOS TOTAL DEL PROYECTO</vt:lpstr>
      <vt:lpstr>COSTOS – INVERSIÓN | RETORNO DE INVERSIÓN</vt:lpstr>
      <vt:lpstr>CRONOGRAMA DE ACTIVIDADES</vt:lpstr>
      <vt:lpstr>CONCLUSIONES: </vt:lpstr>
      <vt:lpstr>GRACIAS POR SU:</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Edge Michael Sandoval Vilchez</dc:creator>
  <cp:lastModifiedBy>Alexander Velásquez</cp:lastModifiedBy>
  <cp:revision>62</cp:revision>
  <dcterms:created xsi:type="dcterms:W3CDTF">2020-11-02T19:43:51Z</dcterms:created>
  <dcterms:modified xsi:type="dcterms:W3CDTF">2023-05-07T23:43:14Z</dcterms:modified>
</cp:coreProperties>
</file>